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16"/>
  </p:notesMasterIdLst>
  <p:sldIdLst>
    <p:sldId id="278" r:id="rId5"/>
    <p:sldId id="279" r:id="rId6"/>
    <p:sldId id="280" r:id="rId7"/>
    <p:sldId id="281" r:id="rId8"/>
    <p:sldId id="282" r:id="rId9"/>
    <p:sldId id="283" r:id="rId10"/>
    <p:sldId id="285" r:id="rId11"/>
    <p:sldId id="286" r:id="rId12"/>
    <p:sldId id="288" r:id="rId13"/>
    <p:sldId id="287" r:id="rId14"/>
    <p:sldId id="289"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009" autoAdjust="0"/>
    <p:restoredTop sz="94619" autoAdjust="0"/>
  </p:normalViewPr>
  <p:slideViewPr>
    <p:cSldViewPr snapToGrid="0">
      <p:cViewPr>
        <p:scale>
          <a:sx n="80" d="100"/>
          <a:sy n="80" d="100"/>
        </p:scale>
        <p:origin x="1440" y="792"/>
      </p:cViewPr>
      <p:guideLst/>
    </p:cSldViewPr>
  </p:slideViewPr>
  <p:notesTextViewPr>
    <p:cViewPr>
      <p:scale>
        <a:sx n="1" d="1"/>
        <a:sy n="1" d="1"/>
      </p:scale>
      <p:origin x="0" y="0"/>
    </p:cViewPr>
  </p:notesTextViewPr>
  <p:notesViewPr>
    <p:cSldViewPr snapToGrid="0">
      <p:cViewPr varScale="1">
        <p:scale>
          <a:sx n="85" d="100"/>
          <a:sy n="85" d="100"/>
        </p:scale>
        <p:origin x="3618" y="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FD01546-198A-4195-BCF8-F0FF54C90E5E}" type="datetimeFigureOut">
              <a:rPr lang="en-US" smtClean="0"/>
              <a:t>9/5/2021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E6DE88F-1F85-4A27-9D34-D74A50E7B0DA}" type="slidenum">
              <a:rPr lang="en-US" smtClean="0"/>
              <a:t>‹#›</a:t>
            </a:fld>
            <a:endParaRPr lang="en-US" dirty="0"/>
          </a:p>
        </p:txBody>
      </p:sp>
    </p:spTree>
    <p:extLst>
      <p:ext uri="{BB962C8B-B14F-4D97-AF65-F5344CB8AC3E}">
        <p14:creationId xmlns:p14="http://schemas.microsoft.com/office/powerpoint/2010/main" val="37300918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578475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9/5/2021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1507467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9/5/2021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095022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9/5/2021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53850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9/5/2021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7752911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9/5/2021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450925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9/5/2021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3264781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9/5/2021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932546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9/5/2021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548654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9/5/2021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846401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9/5/2021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882058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t>9/5/2021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351203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9/5/2021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90940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9/5/2021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551302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9/5/2021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7935569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9/5/2021</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30567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9/5/2021</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1858978357"/>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Lst>
  <p:hf sldNum="0" hdr="0" ftr="0" dt="0"/>
  <p:txStyles>
    <p:title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hemeOverride" Target="../theme/themeOverride1.xml"/><Relationship Id="rId4" Type="http://schemas.openxmlformats.org/officeDocument/2006/relationships/image" Target="../media/image6.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themeOverride" Target="../theme/themeOverride2.xml"/><Relationship Id="rId6" Type="http://schemas.openxmlformats.org/officeDocument/2006/relationships/image" Target="../media/image8.png"/><Relationship Id="rId5" Type="http://schemas.openxmlformats.org/officeDocument/2006/relationships/image" Target="../media/image7.jpeg"/><Relationship Id="rId4" Type="http://schemas.openxmlformats.org/officeDocument/2006/relationships/image" Target="../media/image1.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data.london.gov.uk/dataset/postcode-directory-for-london" TargetMode="External"/><Relationship Id="rId2" Type="http://schemas.openxmlformats.org/officeDocument/2006/relationships/hyperlink" Target="https://www.doogal.co.uk/london_postcodes.php" TargetMode="Externa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jpe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jpe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8A1C807-B9AD-4C9B-BF9F-60F03428998E}"/>
              </a:ext>
              <a:ext uri="{C183D7F6-B498-43B3-948B-1728B52AA6E4}">
                <adec:decorative xmlns:adec="http://schemas.microsoft.com/office/drawing/2017/decorative" val="1"/>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 y="10"/>
            <a:ext cx="12192001" cy="6857990"/>
          </a:xfrm>
          <a:prstGeom prst="rect">
            <a:avLst/>
          </a:prstGeom>
        </p:spPr>
      </p:pic>
      <p:sp useBgFill="1">
        <p:nvSpPr>
          <p:cNvPr id="103" name="Freeform 5">
            <a:extLst>
              <a:ext uri="{FF2B5EF4-FFF2-40B4-BE49-F238E27FC236}">
                <a16:creationId xmlns:a16="http://schemas.microsoft.com/office/drawing/2014/main" id="{FE469E50-3893-4ED6-92BA-2985C32B0C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7131809" y="1385982"/>
            <a:ext cx="4031414"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oudy Old Style"/>
              <a:ea typeface="+mn-ea"/>
              <a:cs typeface="+mn-cs"/>
            </a:endParaRPr>
          </a:p>
        </p:txBody>
      </p:sp>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7389962" y="1673524"/>
            <a:ext cx="3485073" cy="2420504"/>
          </a:xfrm>
        </p:spPr>
        <p:txBody>
          <a:bodyPr>
            <a:normAutofit/>
          </a:bodyPr>
          <a:lstStyle/>
          <a:p>
            <a:pPr algn="l"/>
            <a:r>
              <a:rPr lang="en-US" sz="3200" dirty="0"/>
              <a:t>Capstone Project:</a:t>
            </a:r>
            <a:r>
              <a:rPr lang="en-US" sz="3600" dirty="0"/>
              <a:t> </a:t>
            </a:r>
            <a:r>
              <a:rPr lang="en-US" sz="4000" dirty="0"/>
              <a:t>Business Expansion</a:t>
            </a:r>
          </a:p>
        </p:txBody>
      </p:sp>
      <p:sp>
        <p:nvSpPr>
          <p:cNvPr id="3" name="Subtitle 2">
            <a:extLst>
              <a:ext uri="{FF2B5EF4-FFF2-40B4-BE49-F238E27FC236}">
                <a16:creationId xmlns:a16="http://schemas.microsoft.com/office/drawing/2014/main" id="{DB93FB3F-A8D4-46D3-A1C6-C79C64563729}"/>
              </a:ext>
            </a:extLst>
          </p:cNvPr>
          <p:cNvSpPr>
            <a:spLocks noGrp="1"/>
          </p:cNvSpPr>
          <p:nvPr>
            <p:ph type="subTitle" idx="1"/>
          </p:nvPr>
        </p:nvSpPr>
        <p:spPr>
          <a:xfrm>
            <a:off x="7389965" y="4157933"/>
            <a:ext cx="3485072" cy="1026544"/>
          </a:xfrm>
        </p:spPr>
        <p:txBody>
          <a:bodyPr>
            <a:normAutofit/>
          </a:bodyPr>
          <a:lstStyle/>
          <a:p>
            <a:pPr algn="l"/>
            <a:r>
              <a:rPr lang="en-US" sz="2300" dirty="0"/>
              <a:t>Opening a new branch in South London</a:t>
            </a:r>
          </a:p>
        </p:txBody>
      </p:sp>
    </p:spTree>
    <p:extLst>
      <p:ext uri="{BB962C8B-B14F-4D97-AF65-F5344CB8AC3E}">
        <p14:creationId xmlns:p14="http://schemas.microsoft.com/office/powerpoint/2010/main" val="41678842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B61B6D-8B02-4513-8BAF-D6FE2B3C1320}"/>
              </a:ext>
            </a:extLst>
          </p:cNvPr>
          <p:cNvSpPr>
            <a:spLocks noGrp="1"/>
          </p:cNvSpPr>
          <p:nvPr>
            <p:ph type="title"/>
          </p:nvPr>
        </p:nvSpPr>
        <p:spPr/>
        <p:txBody>
          <a:bodyPr/>
          <a:lstStyle/>
          <a:p>
            <a:r>
              <a:rPr lang="en-GB" dirty="0"/>
              <a:t>Discussion</a:t>
            </a:r>
          </a:p>
        </p:txBody>
      </p:sp>
      <p:sp>
        <p:nvSpPr>
          <p:cNvPr id="3" name="Content Placeholder 2">
            <a:extLst>
              <a:ext uri="{FF2B5EF4-FFF2-40B4-BE49-F238E27FC236}">
                <a16:creationId xmlns:a16="http://schemas.microsoft.com/office/drawing/2014/main" id="{EFE94EA1-67C9-4BF1-B0D6-7D31357AA028}"/>
              </a:ext>
            </a:extLst>
          </p:cNvPr>
          <p:cNvSpPr>
            <a:spLocks noGrp="1"/>
          </p:cNvSpPr>
          <p:nvPr>
            <p:ph idx="1"/>
          </p:nvPr>
        </p:nvSpPr>
        <p:spPr/>
        <p:txBody>
          <a:bodyPr/>
          <a:lstStyle/>
          <a:p>
            <a:r>
              <a:rPr lang="en-GB" dirty="0"/>
              <a:t>A major challenge for this project was the comparatively low popularity of Foursquare in the UK, and hence the lack of venues which are populated in the Foursquare database, particularly for Bristol</a:t>
            </a:r>
          </a:p>
          <a:p>
            <a:r>
              <a:rPr lang="en-GB" dirty="0"/>
              <a:t>This means that the Bedminster data was very sensitive, due to the small number of venues returned</a:t>
            </a:r>
          </a:p>
          <a:p>
            <a:r>
              <a:rPr lang="en-GB" dirty="0"/>
              <a:t>However it does appear that there is still a good match between the clustered neighbourhoods and Bedminster, reviewing the “most common venues” tables, backed up with local knowledge of the Bedminster area.</a:t>
            </a:r>
          </a:p>
        </p:txBody>
      </p:sp>
    </p:spTree>
    <p:extLst>
      <p:ext uri="{BB962C8B-B14F-4D97-AF65-F5344CB8AC3E}">
        <p14:creationId xmlns:p14="http://schemas.microsoft.com/office/powerpoint/2010/main" val="3577603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5CD64E-430D-415E-82B2-8E465B18DC0E}"/>
              </a:ext>
            </a:extLst>
          </p:cNvPr>
          <p:cNvSpPr>
            <a:spLocks noGrp="1"/>
          </p:cNvSpPr>
          <p:nvPr>
            <p:ph type="title"/>
          </p:nvPr>
        </p:nvSpPr>
        <p:spPr/>
        <p:txBody>
          <a:bodyPr/>
          <a:lstStyle/>
          <a:p>
            <a:r>
              <a:rPr lang="en-GB" dirty="0"/>
              <a:t>Conclusion</a:t>
            </a:r>
          </a:p>
        </p:txBody>
      </p:sp>
      <p:sp>
        <p:nvSpPr>
          <p:cNvPr id="3" name="Content Placeholder 2">
            <a:extLst>
              <a:ext uri="{FF2B5EF4-FFF2-40B4-BE49-F238E27FC236}">
                <a16:creationId xmlns:a16="http://schemas.microsoft.com/office/drawing/2014/main" id="{DE9853F6-78A4-4E6C-85F1-CF07F09D81BD}"/>
              </a:ext>
            </a:extLst>
          </p:cNvPr>
          <p:cNvSpPr>
            <a:spLocks noGrp="1"/>
          </p:cNvSpPr>
          <p:nvPr>
            <p:ph idx="1"/>
          </p:nvPr>
        </p:nvSpPr>
        <p:spPr/>
        <p:txBody>
          <a:bodyPr/>
          <a:lstStyle/>
          <a:p>
            <a:r>
              <a:rPr lang="en-GB" dirty="0"/>
              <a:t>Despite the relative lack of Foursquare data for Bedminster, it has been possible to successfully compare to South London neighbourhoods</a:t>
            </a:r>
          </a:p>
          <a:p>
            <a:r>
              <a:rPr lang="en-GB" dirty="0"/>
              <a:t>The recommendation to the business owner is that the best neighbourhoods to open another branch of the business in are Balham(SW12), Tooting (SW17), or Nine Elms, South Lambeth (SW8).</a:t>
            </a:r>
          </a:p>
          <a:p>
            <a:r>
              <a:rPr lang="en-GB" dirty="0"/>
              <a:t>These neighbourhoods are in a relatively common geographic location and may now be further considered by the business owner to review any other limitations or benefits of these areas.</a:t>
            </a:r>
          </a:p>
        </p:txBody>
      </p:sp>
    </p:spTree>
    <p:extLst>
      <p:ext uri="{BB962C8B-B14F-4D97-AF65-F5344CB8AC3E}">
        <p14:creationId xmlns:p14="http://schemas.microsoft.com/office/powerpoint/2010/main" val="2595713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55" name="Rectangle 54">
            <a:extLst>
              <a:ext uri="{FF2B5EF4-FFF2-40B4-BE49-F238E27FC236}">
                <a16:creationId xmlns:a16="http://schemas.microsoft.com/office/drawing/2014/main" id="{0EF2A0DA-AE81-4A45-972E-646AC2870C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oudy Old Style"/>
              <a:ea typeface="+mn-ea"/>
              <a:cs typeface="+mn-cs"/>
            </a:endParaRPr>
          </a:p>
        </p:txBody>
      </p:sp>
      <p:pic>
        <p:nvPicPr>
          <p:cNvPr id="3" name="Picture 2">
            <a:extLst>
              <a:ext uri="{FF2B5EF4-FFF2-40B4-BE49-F238E27FC236}">
                <a16:creationId xmlns:a16="http://schemas.microsoft.com/office/drawing/2014/main" id="{72B2D6DE-C9B5-4678-91EF-77E85F2350DA}"/>
              </a:ext>
              <a:ext uri="{C183D7F6-B498-43B3-948B-1728B52AA6E4}">
                <adec:decorative xmlns:adec="http://schemas.microsoft.com/office/drawing/2017/decorative" val="1"/>
              </a:ext>
            </a:extLst>
          </p:cNvPr>
          <p:cNvPicPr>
            <a:picLocks noChangeAspect="1"/>
          </p:cNvPicPr>
          <p:nvPr/>
        </p:nvPicPr>
        <p:blipFill rotWithShape="1">
          <a:blip r:embed="rId5">
            <a:extLst>
              <a:ext uri="{28A0092B-C50C-407E-A947-70E740481C1C}">
                <a14:useLocalDpi xmlns:a14="http://schemas.microsoft.com/office/drawing/2010/main" val="0"/>
              </a:ext>
            </a:extLst>
          </a:blip>
          <a:srcRect b="-1"/>
          <a:stretch/>
        </p:blipFill>
        <p:spPr>
          <a:xfrm>
            <a:off x="-8622" y="10"/>
            <a:ext cx="6096000" cy="6857990"/>
          </a:xfrm>
          <a:prstGeom prst="rect">
            <a:avLst/>
          </a:prstGeom>
        </p:spPr>
      </p:pic>
      <p:pic>
        <p:nvPicPr>
          <p:cNvPr id="57" name="Picture 56">
            <a:extLst>
              <a:ext uri="{FF2B5EF4-FFF2-40B4-BE49-F238E27FC236}">
                <a16:creationId xmlns:a16="http://schemas.microsoft.com/office/drawing/2014/main" id="{B536FA4E-0152-4E27-91DA-0FC22D1846B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a:stretch/>
        </p:blipFill>
        <p:spPr>
          <a:xfrm>
            <a:off x="6257026" y="1"/>
            <a:ext cx="5934973" cy="6858000"/>
          </a:xfrm>
          <a:prstGeom prst="rect">
            <a:avLst/>
          </a:prstGeom>
        </p:spPr>
      </p:pic>
      <p:sp>
        <p:nvSpPr>
          <p:cNvPr id="2" name="Title 1">
            <a:extLst>
              <a:ext uri="{FF2B5EF4-FFF2-40B4-BE49-F238E27FC236}">
                <a16:creationId xmlns:a16="http://schemas.microsoft.com/office/drawing/2014/main" id="{89559F60-4CE1-4E2F-86EA-1B60679F1F4A}"/>
              </a:ext>
            </a:extLst>
          </p:cNvPr>
          <p:cNvSpPr>
            <a:spLocks noGrp="1"/>
          </p:cNvSpPr>
          <p:nvPr>
            <p:ph type="title"/>
          </p:nvPr>
        </p:nvSpPr>
        <p:spPr>
          <a:xfrm>
            <a:off x="6900493" y="609600"/>
            <a:ext cx="4538124" cy="970450"/>
          </a:xfrm>
        </p:spPr>
        <p:txBody>
          <a:bodyPr anchor="b">
            <a:normAutofit/>
          </a:bodyPr>
          <a:lstStyle/>
          <a:p>
            <a:pPr algn="l"/>
            <a:r>
              <a:rPr lang="en-US" sz="4000" dirty="0"/>
              <a:t>Contents</a:t>
            </a:r>
          </a:p>
        </p:txBody>
      </p:sp>
      <p:sp>
        <p:nvSpPr>
          <p:cNvPr id="24" name="Content Placeholder 2">
            <a:extLst>
              <a:ext uri="{FF2B5EF4-FFF2-40B4-BE49-F238E27FC236}">
                <a16:creationId xmlns:a16="http://schemas.microsoft.com/office/drawing/2014/main" id="{F260476B-CCA6-412B-A9C5-399C34AE6F05}"/>
              </a:ext>
            </a:extLst>
          </p:cNvPr>
          <p:cNvSpPr>
            <a:spLocks noGrp="1"/>
          </p:cNvSpPr>
          <p:nvPr>
            <p:ph idx="1"/>
          </p:nvPr>
        </p:nvSpPr>
        <p:spPr>
          <a:xfrm>
            <a:off x="6900493" y="1732449"/>
            <a:ext cx="4403596" cy="4058751"/>
          </a:xfrm>
        </p:spPr>
        <p:txBody>
          <a:bodyPr anchor="t">
            <a:normAutofit/>
          </a:bodyPr>
          <a:lstStyle/>
          <a:p>
            <a:pPr marL="36900" lvl="0" indent="0">
              <a:buNone/>
            </a:pPr>
            <a:r>
              <a:rPr lang="en-US" sz="2400" dirty="0"/>
              <a:t>Introduction</a:t>
            </a:r>
          </a:p>
          <a:p>
            <a:pPr marL="36900" lvl="0" indent="0">
              <a:buNone/>
            </a:pPr>
            <a:r>
              <a:rPr lang="en-US" sz="2400" dirty="0"/>
              <a:t>Data Requirements</a:t>
            </a:r>
          </a:p>
          <a:p>
            <a:pPr marL="36900" lvl="0" indent="0">
              <a:buNone/>
            </a:pPr>
            <a:r>
              <a:rPr lang="en-US" sz="2400" dirty="0"/>
              <a:t>Methodology</a:t>
            </a:r>
          </a:p>
          <a:p>
            <a:pPr marL="36900" lvl="0" indent="0">
              <a:buNone/>
            </a:pPr>
            <a:r>
              <a:rPr lang="en-US" sz="2400" dirty="0"/>
              <a:t>Results / Discussion</a:t>
            </a:r>
          </a:p>
          <a:p>
            <a:pPr marL="36900" lvl="0" indent="0">
              <a:buNone/>
            </a:pPr>
            <a:r>
              <a:rPr lang="en-US" sz="2400" dirty="0"/>
              <a:t>Conclusion</a:t>
            </a:r>
          </a:p>
          <a:p>
            <a:endParaRPr lang="en-US" sz="2400" dirty="0"/>
          </a:p>
        </p:txBody>
      </p:sp>
    </p:spTree>
    <p:extLst>
      <p:ext uri="{BB962C8B-B14F-4D97-AF65-F5344CB8AC3E}">
        <p14:creationId xmlns:p14="http://schemas.microsoft.com/office/powerpoint/2010/main" val="32202356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9F3BFD-B36C-40A8-A89B-9E6102A59F90}"/>
              </a:ext>
            </a:extLst>
          </p:cNvPr>
          <p:cNvSpPr>
            <a:spLocks noGrp="1"/>
          </p:cNvSpPr>
          <p:nvPr>
            <p:ph type="title"/>
          </p:nvPr>
        </p:nvSpPr>
        <p:spPr/>
        <p:txBody>
          <a:bodyPr/>
          <a:lstStyle/>
          <a:p>
            <a:r>
              <a:rPr lang="en-GB"/>
              <a:t>Introduction</a:t>
            </a:r>
            <a:endParaRPr lang="en-GB" dirty="0"/>
          </a:p>
        </p:txBody>
      </p:sp>
      <p:sp>
        <p:nvSpPr>
          <p:cNvPr id="3" name="Content Placeholder 2">
            <a:extLst>
              <a:ext uri="{FF2B5EF4-FFF2-40B4-BE49-F238E27FC236}">
                <a16:creationId xmlns:a16="http://schemas.microsoft.com/office/drawing/2014/main" id="{19D6A7EF-B778-423C-9E30-B5344BACDCB0}"/>
              </a:ext>
            </a:extLst>
          </p:cNvPr>
          <p:cNvSpPr>
            <a:spLocks noGrp="1"/>
          </p:cNvSpPr>
          <p:nvPr>
            <p:ph idx="1"/>
          </p:nvPr>
        </p:nvSpPr>
        <p:spPr/>
        <p:txBody>
          <a:bodyPr/>
          <a:lstStyle/>
          <a:p>
            <a:r>
              <a:rPr lang="en-GB" dirty="0"/>
              <a:t>Recommendation required for a new branch location for a successful business located in Bedminster, Bristol, UK</a:t>
            </a:r>
          </a:p>
          <a:p>
            <a:r>
              <a:rPr lang="en-GB" dirty="0"/>
              <a:t>Business has already determined that new branch should be in South London</a:t>
            </a:r>
          </a:p>
          <a:p>
            <a:r>
              <a:rPr lang="en-GB" dirty="0"/>
              <a:t>Business believes that the type of people who frequent other venues in the Bedminster area are key to the success of a the business</a:t>
            </a:r>
          </a:p>
        </p:txBody>
      </p:sp>
    </p:spTree>
    <p:extLst>
      <p:ext uri="{BB962C8B-B14F-4D97-AF65-F5344CB8AC3E}">
        <p14:creationId xmlns:p14="http://schemas.microsoft.com/office/powerpoint/2010/main" val="11382858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198301-5659-4EB1-8A76-C4F8B9F94ED3}"/>
              </a:ext>
            </a:extLst>
          </p:cNvPr>
          <p:cNvSpPr>
            <a:spLocks noGrp="1"/>
          </p:cNvSpPr>
          <p:nvPr>
            <p:ph type="title"/>
          </p:nvPr>
        </p:nvSpPr>
        <p:spPr/>
        <p:txBody>
          <a:bodyPr/>
          <a:lstStyle/>
          <a:p>
            <a:r>
              <a:rPr lang="en-GB" dirty="0"/>
              <a:t>Data Requirements</a:t>
            </a:r>
          </a:p>
        </p:txBody>
      </p:sp>
      <p:sp>
        <p:nvSpPr>
          <p:cNvPr id="3" name="Content Placeholder 2">
            <a:extLst>
              <a:ext uri="{FF2B5EF4-FFF2-40B4-BE49-F238E27FC236}">
                <a16:creationId xmlns:a16="http://schemas.microsoft.com/office/drawing/2014/main" id="{C9BD7A3D-0524-46C8-ABB4-CE532F1547FD}"/>
              </a:ext>
            </a:extLst>
          </p:cNvPr>
          <p:cNvSpPr>
            <a:spLocks noGrp="1"/>
          </p:cNvSpPr>
          <p:nvPr>
            <p:ph sz="half" idx="1"/>
          </p:nvPr>
        </p:nvSpPr>
        <p:spPr/>
        <p:txBody>
          <a:bodyPr>
            <a:normAutofit fontScale="92500"/>
          </a:bodyPr>
          <a:lstStyle/>
          <a:p>
            <a:r>
              <a:rPr lang="en-GB" dirty="0"/>
              <a:t>South London</a:t>
            </a:r>
          </a:p>
          <a:p>
            <a:pPr lvl="1"/>
            <a:r>
              <a:rPr lang="en-GB" dirty="0"/>
              <a:t>A list of postcode areas and associated neighbourhood names (found through </a:t>
            </a:r>
            <a:r>
              <a:rPr lang="en-GB" dirty="0">
                <a:hlinkClick r:id="rId2"/>
              </a:rPr>
              <a:t>doogal.co.uk</a:t>
            </a:r>
            <a:r>
              <a:rPr lang="en-GB" dirty="0"/>
              <a:t>)</a:t>
            </a:r>
          </a:p>
          <a:p>
            <a:pPr lvl="1"/>
            <a:r>
              <a:rPr lang="en-GB" dirty="0"/>
              <a:t>Details of latitude and longitude data for South London postcodes (found through </a:t>
            </a:r>
            <a:r>
              <a:rPr lang="en-GB" dirty="0">
                <a:hlinkClick r:id="rId3"/>
              </a:rPr>
              <a:t>London government website</a:t>
            </a:r>
            <a:r>
              <a:rPr lang="en-GB" dirty="0"/>
              <a:t>)</a:t>
            </a:r>
          </a:p>
          <a:p>
            <a:pPr lvl="1"/>
            <a:r>
              <a:rPr lang="en-GB" dirty="0"/>
              <a:t>A list of nearby venues for each South London postcode area  (accessible through Foursquare)</a:t>
            </a:r>
          </a:p>
          <a:p>
            <a:pPr marL="450000" lvl="1" indent="0">
              <a:buNone/>
            </a:pPr>
            <a:endParaRPr lang="en-GB" dirty="0"/>
          </a:p>
        </p:txBody>
      </p:sp>
      <p:sp>
        <p:nvSpPr>
          <p:cNvPr id="4" name="Content Placeholder 3">
            <a:extLst>
              <a:ext uri="{FF2B5EF4-FFF2-40B4-BE49-F238E27FC236}">
                <a16:creationId xmlns:a16="http://schemas.microsoft.com/office/drawing/2014/main" id="{95EABD5A-D16D-4DEB-B233-5755CC4CFA77}"/>
              </a:ext>
            </a:extLst>
          </p:cNvPr>
          <p:cNvSpPr>
            <a:spLocks noGrp="1"/>
          </p:cNvSpPr>
          <p:nvPr>
            <p:ph sz="half" idx="2"/>
          </p:nvPr>
        </p:nvSpPr>
        <p:spPr/>
        <p:txBody>
          <a:bodyPr>
            <a:normAutofit fontScale="92500"/>
          </a:bodyPr>
          <a:lstStyle/>
          <a:p>
            <a:r>
              <a:rPr lang="en-GB" dirty="0"/>
              <a:t>Bedminster</a:t>
            </a:r>
          </a:p>
          <a:p>
            <a:pPr lvl="1"/>
            <a:r>
              <a:rPr lang="en-GB" dirty="0"/>
              <a:t>A list of nearby venues around Bedminster (accessible through Foursquare)</a:t>
            </a:r>
          </a:p>
          <a:p>
            <a:endParaRPr lang="en-GB" dirty="0"/>
          </a:p>
        </p:txBody>
      </p:sp>
    </p:spTree>
    <p:extLst>
      <p:ext uri="{BB962C8B-B14F-4D97-AF65-F5344CB8AC3E}">
        <p14:creationId xmlns:p14="http://schemas.microsoft.com/office/powerpoint/2010/main" val="7491922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5754361-20AE-42E9-8827-BF6895359F71}"/>
              </a:ext>
            </a:extLst>
          </p:cNvPr>
          <p:cNvSpPr>
            <a:spLocks noGrp="1"/>
          </p:cNvSpPr>
          <p:nvPr>
            <p:ph type="title"/>
          </p:nvPr>
        </p:nvSpPr>
        <p:spPr/>
        <p:txBody>
          <a:bodyPr/>
          <a:lstStyle/>
          <a:p>
            <a:r>
              <a:rPr lang="en-GB"/>
              <a:t>Data Requirements – data cleaning</a:t>
            </a:r>
            <a:endParaRPr lang="en-GB" dirty="0"/>
          </a:p>
        </p:txBody>
      </p:sp>
      <p:sp>
        <p:nvSpPr>
          <p:cNvPr id="6" name="Content Placeholder 5">
            <a:extLst>
              <a:ext uri="{FF2B5EF4-FFF2-40B4-BE49-F238E27FC236}">
                <a16:creationId xmlns:a16="http://schemas.microsoft.com/office/drawing/2014/main" id="{95EF39FC-7BC0-4EAD-9DFE-D11480986BAA}"/>
              </a:ext>
            </a:extLst>
          </p:cNvPr>
          <p:cNvSpPr>
            <a:spLocks noGrp="1"/>
          </p:cNvSpPr>
          <p:nvPr>
            <p:ph idx="1"/>
          </p:nvPr>
        </p:nvSpPr>
        <p:spPr/>
        <p:txBody>
          <a:bodyPr>
            <a:normAutofit lnSpcReduction="10000"/>
          </a:bodyPr>
          <a:lstStyle/>
          <a:p>
            <a:r>
              <a:rPr lang="en-GB" dirty="0"/>
              <a:t>Data cleaning was required for South London data</a:t>
            </a:r>
          </a:p>
          <a:p>
            <a:r>
              <a:rPr lang="en-GB" dirty="0"/>
              <a:t>Initial latitude/longitude data contained details for over 69,000 individual postal codes</a:t>
            </a:r>
          </a:p>
          <a:p>
            <a:r>
              <a:rPr lang="en-GB" dirty="0"/>
              <a:t>The detail of individual postal codes were dropped, only retaining the post code area </a:t>
            </a:r>
          </a:p>
          <a:p>
            <a:r>
              <a:rPr lang="en-GB" dirty="0"/>
              <a:t>This was then summarised to give a </a:t>
            </a:r>
            <a:r>
              <a:rPr lang="en-GB" dirty="0" err="1"/>
              <a:t>centrepoint</a:t>
            </a:r>
            <a:r>
              <a:rPr lang="en-GB" dirty="0"/>
              <a:t> for each postcode area, as defined in the neighbourhoods data, resulting in 46 rows of latitude and longitude data</a:t>
            </a:r>
          </a:p>
          <a:p>
            <a:r>
              <a:rPr lang="en-GB" dirty="0"/>
              <a:t>The location data and the neighbourhoods data was then combined to form a single </a:t>
            </a:r>
            <a:r>
              <a:rPr lang="en-GB" dirty="0" err="1"/>
              <a:t>dataframe</a:t>
            </a:r>
            <a:r>
              <a:rPr lang="en-GB" dirty="0"/>
              <a:t> with all the information about South London areas.</a:t>
            </a:r>
          </a:p>
        </p:txBody>
      </p:sp>
    </p:spTree>
    <p:extLst>
      <p:ext uri="{BB962C8B-B14F-4D97-AF65-F5344CB8AC3E}">
        <p14:creationId xmlns:p14="http://schemas.microsoft.com/office/powerpoint/2010/main" val="28424766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1667F7A1-5008-427D-B8AA-39E6AF8A7937}"/>
              </a:ext>
            </a:extLst>
          </p:cNvPr>
          <p:cNvPicPr>
            <a:picLocks noGrp="1"/>
          </p:cNvPicPr>
          <p:nvPr>
            <p:ph idx="1"/>
          </p:nvPr>
        </p:nvPicPr>
        <p:blipFill rotWithShape="1">
          <a:blip r:embed="rId3"/>
          <a:srcRect l="1409" r="1703" b="1"/>
          <a:stretch/>
        </p:blipFill>
        <p:spPr>
          <a:xfrm>
            <a:off x="1" y="10"/>
            <a:ext cx="12192000" cy="6857990"/>
          </a:xfrm>
          <a:prstGeom prst="rect">
            <a:avLst/>
          </a:prstGeom>
        </p:spPr>
      </p:pic>
      <p:sp useBgFill="1">
        <p:nvSpPr>
          <p:cNvPr id="14" name="Freeform 5">
            <a:extLst>
              <a:ext uri="{FF2B5EF4-FFF2-40B4-BE49-F238E27FC236}">
                <a16:creationId xmlns:a16="http://schemas.microsoft.com/office/drawing/2014/main" id="{37D54B6C-87D0-4C03-8335-3955179D2B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6748093" y="1371604"/>
            <a:ext cx="5624423"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 name="Title 1">
            <a:extLst>
              <a:ext uri="{FF2B5EF4-FFF2-40B4-BE49-F238E27FC236}">
                <a16:creationId xmlns:a16="http://schemas.microsoft.com/office/drawing/2014/main" id="{20DA56B2-4D55-49D1-BB43-277C83F7CD8D}"/>
              </a:ext>
            </a:extLst>
          </p:cNvPr>
          <p:cNvSpPr>
            <a:spLocks noGrp="1"/>
          </p:cNvSpPr>
          <p:nvPr>
            <p:ph type="title"/>
          </p:nvPr>
        </p:nvSpPr>
        <p:spPr>
          <a:xfrm>
            <a:off x="7780424" y="845389"/>
            <a:ext cx="3596420" cy="979017"/>
          </a:xfrm>
        </p:spPr>
        <p:txBody>
          <a:bodyPr vert="horz" lIns="91440" tIns="45720" rIns="91440" bIns="45720" rtlCol="0" anchor="b">
            <a:normAutofit/>
          </a:bodyPr>
          <a:lstStyle/>
          <a:p>
            <a:pPr algn="l"/>
            <a:r>
              <a:rPr lang="en-GB" sz="2400"/>
              <a:t>Methodology</a:t>
            </a:r>
          </a:p>
        </p:txBody>
      </p:sp>
      <p:sp>
        <p:nvSpPr>
          <p:cNvPr id="6" name="Text Placeholder 5">
            <a:extLst>
              <a:ext uri="{FF2B5EF4-FFF2-40B4-BE49-F238E27FC236}">
                <a16:creationId xmlns:a16="http://schemas.microsoft.com/office/drawing/2014/main" id="{60CE9F69-34EB-41DC-AAD5-3A462C07AF4E}"/>
              </a:ext>
            </a:extLst>
          </p:cNvPr>
          <p:cNvSpPr>
            <a:spLocks noGrp="1"/>
          </p:cNvSpPr>
          <p:nvPr>
            <p:ph type="body" sz="half" idx="2"/>
          </p:nvPr>
        </p:nvSpPr>
        <p:spPr>
          <a:xfrm>
            <a:off x="7780424" y="1968239"/>
            <a:ext cx="3531684" cy="1775626"/>
          </a:xfrm>
        </p:spPr>
        <p:txBody>
          <a:bodyPr vert="horz" lIns="91440" tIns="45720" rIns="91440" bIns="45720" rtlCol="0" anchor="t">
            <a:normAutofit/>
          </a:bodyPr>
          <a:lstStyle/>
          <a:p>
            <a:pPr algn="l"/>
            <a:r>
              <a:rPr lang="en-GB"/>
              <a:t>Combined location and neighbourhood data was used to create a map, showing the location of each of the South London neighbourhoods which would be explored as a potential new location for the business.</a:t>
            </a:r>
            <a:endParaRPr lang="en-GB" dirty="0"/>
          </a:p>
        </p:txBody>
      </p:sp>
    </p:spTree>
    <p:extLst>
      <p:ext uri="{BB962C8B-B14F-4D97-AF65-F5344CB8AC3E}">
        <p14:creationId xmlns:p14="http://schemas.microsoft.com/office/powerpoint/2010/main" val="22658124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07134BA-D1FF-40F6-BB64-87A29690DC74}"/>
              </a:ext>
            </a:extLst>
          </p:cNvPr>
          <p:cNvSpPr>
            <a:spLocks noGrp="1"/>
          </p:cNvSpPr>
          <p:nvPr>
            <p:ph type="title"/>
          </p:nvPr>
        </p:nvSpPr>
        <p:spPr/>
        <p:txBody>
          <a:bodyPr/>
          <a:lstStyle/>
          <a:p>
            <a:r>
              <a:rPr lang="en-GB" dirty="0"/>
              <a:t>Methodology</a:t>
            </a:r>
          </a:p>
        </p:txBody>
      </p:sp>
      <p:sp>
        <p:nvSpPr>
          <p:cNvPr id="6" name="Content Placeholder 5">
            <a:extLst>
              <a:ext uri="{FF2B5EF4-FFF2-40B4-BE49-F238E27FC236}">
                <a16:creationId xmlns:a16="http://schemas.microsoft.com/office/drawing/2014/main" id="{5887B498-2187-40FB-8D25-68166D535347}"/>
              </a:ext>
            </a:extLst>
          </p:cNvPr>
          <p:cNvSpPr>
            <a:spLocks noGrp="1"/>
          </p:cNvSpPr>
          <p:nvPr>
            <p:ph idx="1"/>
          </p:nvPr>
        </p:nvSpPr>
        <p:spPr/>
        <p:txBody>
          <a:bodyPr/>
          <a:lstStyle/>
          <a:p>
            <a:pPr marL="342900" indent="-306000" algn="l">
              <a:buChar char=""/>
            </a:pPr>
            <a:r>
              <a:rPr lang="en-GB" sz="2300" dirty="0"/>
              <a:t>The South London neighbourhoods were explored using Foursquare</a:t>
            </a:r>
          </a:p>
          <a:p>
            <a:pPr marL="342900" indent="-306000" algn="l">
              <a:buChar char=""/>
            </a:pPr>
            <a:r>
              <a:rPr lang="en-GB" sz="2300" dirty="0"/>
              <a:t>The most common venues were presented in a table, a portion of which is below</a:t>
            </a:r>
          </a:p>
          <a:p>
            <a:endParaRPr lang="en-GB" dirty="0"/>
          </a:p>
        </p:txBody>
      </p:sp>
      <p:graphicFrame>
        <p:nvGraphicFramePr>
          <p:cNvPr id="7" name="Content Placeholder 4">
            <a:extLst>
              <a:ext uri="{FF2B5EF4-FFF2-40B4-BE49-F238E27FC236}">
                <a16:creationId xmlns:a16="http://schemas.microsoft.com/office/drawing/2014/main" id="{BDCB95B1-FDFD-4D47-BF03-F28D30BEBD87}"/>
              </a:ext>
            </a:extLst>
          </p:cNvPr>
          <p:cNvGraphicFramePr>
            <a:graphicFrameLocks/>
          </p:cNvGraphicFramePr>
          <p:nvPr>
            <p:extLst>
              <p:ext uri="{D42A27DB-BD31-4B8C-83A1-F6EECF244321}">
                <p14:modId xmlns:p14="http://schemas.microsoft.com/office/powerpoint/2010/main" val="3205056562"/>
              </p:ext>
            </p:extLst>
          </p:nvPr>
        </p:nvGraphicFramePr>
        <p:xfrm>
          <a:off x="240632" y="3713746"/>
          <a:ext cx="11754859" cy="2586417"/>
        </p:xfrm>
        <a:graphic>
          <a:graphicData uri="http://schemas.openxmlformats.org/drawingml/2006/table">
            <a:tbl>
              <a:tblPr firstRow="1" bandRow="1">
                <a:tableStyleId>{00A15C55-8517-42AA-B614-E9B94910E393}</a:tableStyleId>
              </a:tblPr>
              <a:tblGrid>
                <a:gridCol w="923224">
                  <a:extLst>
                    <a:ext uri="{9D8B030D-6E8A-4147-A177-3AD203B41FA5}">
                      <a16:colId xmlns:a16="http://schemas.microsoft.com/office/drawing/2014/main" val="3678371481"/>
                    </a:ext>
                  </a:extLst>
                </a:gridCol>
                <a:gridCol w="722109">
                  <a:extLst>
                    <a:ext uri="{9D8B030D-6E8A-4147-A177-3AD203B41FA5}">
                      <a16:colId xmlns:a16="http://schemas.microsoft.com/office/drawing/2014/main" val="4147706844"/>
                    </a:ext>
                  </a:extLst>
                </a:gridCol>
                <a:gridCol w="722109">
                  <a:extLst>
                    <a:ext uri="{9D8B030D-6E8A-4147-A177-3AD203B41FA5}">
                      <a16:colId xmlns:a16="http://schemas.microsoft.com/office/drawing/2014/main" val="1790529000"/>
                    </a:ext>
                  </a:extLst>
                </a:gridCol>
                <a:gridCol w="722109">
                  <a:extLst>
                    <a:ext uri="{9D8B030D-6E8A-4147-A177-3AD203B41FA5}">
                      <a16:colId xmlns:a16="http://schemas.microsoft.com/office/drawing/2014/main" val="469868615"/>
                    </a:ext>
                  </a:extLst>
                </a:gridCol>
                <a:gridCol w="722109">
                  <a:extLst>
                    <a:ext uri="{9D8B030D-6E8A-4147-A177-3AD203B41FA5}">
                      <a16:colId xmlns:a16="http://schemas.microsoft.com/office/drawing/2014/main" val="3740135415"/>
                    </a:ext>
                  </a:extLst>
                </a:gridCol>
                <a:gridCol w="722109">
                  <a:extLst>
                    <a:ext uri="{9D8B030D-6E8A-4147-A177-3AD203B41FA5}">
                      <a16:colId xmlns:a16="http://schemas.microsoft.com/office/drawing/2014/main" val="1202411677"/>
                    </a:ext>
                  </a:extLst>
                </a:gridCol>
                <a:gridCol w="722109">
                  <a:extLst>
                    <a:ext uri="{9D8B030D-6E8A-4147-A177-3AD203B41FA5}">
                      <a16:colId xmlns:a16="http://schemas.microsoft.com/office/drawing/2014/main" val="1763921583"/>
                    </a:ext>
                  </a:extLst>
                </a:gridCol>
                <a:gridCol w="722109">
                  <a:extLst>
                    <a:ext uri="{9D8B030D-6E8A-4147-A177-3AD203B41FA5}">
                      <a16:colId xmlns:a16="http://schemas.microsoft.com/office/drawing/2014/main" val="2903112650"/>
                    </a:ext>
                  </a:extLst>
                </a:gridCol>
                <a:gridCol w="722109">
                  <a:extLst>
                    <a:ext uri="{9D8B030D-6E8A-4147-A177-3AD203B41FA5}">
                      <a16:colId xmlns:a16="http://schemas.microsoft.com/office/drawing/2014/main" val="3685129746"/>
                    </a:ext>
                  </a:extLst>
                </a:gridCol>
                <a:gridCol w="722109">
                  <a:extLst>
                    <a:ext uri="{9D8B030D-6E8A-4147-A177-3AD203B41FA5}">
                      <a16:colId xmlns:a16="http://schemas.microsoft.com/office/drawing/2014/main" val="2854557871"/>
                    </a:ext>
                  </a:extLst>
                </a:gridCol>
                <a:gridCol w="722109">
                  <a:extLst>
                    <a:ext uri="{9D8B030D-6E8A-4147-A177-3AD203B41FA5}">
                      <a16:colId xmlns:a16="http://schemas.microsoft.com/office/drawing/2014/main" val="3775466855"/>
                    </a:ext>
                  </a:extLst>
                </a:gridCol>
                <a:gridCol w="722109">
                  <a:extLst>
                    <a:ext uri="{9D8B030D-6E8A-4147-A177-3AD203B41FA5}">
                      <a16:colId xmlns:a16="http://schemas.microsoft.com/office/drawing/2014/main" val="3506934753"/>
                    </a:ext>
                  </a:extLst>
                </a:gridCol>
                <a:gridCol w="722109">
                  <a:extLst>
                    <a:ext uri="{9D8B030D-6E8A-4147-A177-3AD203B41FA5}">
                      <a16:colId xmlns:a16="http://schemas.microsoft.com/office/drawing/2014/main" val="1996131862"/>
                    </a:ext>
                  </a:extLst>
                </a:gridCol>
                <a:gridCol w="722109">
                  <a:extLst>
                    <a:ext uri="{9D8B030D-6E8A-4147-A177-3AD203B41FA5}">
                      <a16:colId xmlns:a16="http://schemas.microsoft.com/office/drawing/2014/main" val="1838589060"/>
                    </a:ext>
                  </a:extLst>
                </a:gridCol>
                <a:gridCol w="722109">
                  <a:extLst>
                    <a:ext uri="{9D8B030D-6E8A-4147-A177-3AD203B41FA5}">
                      <a16:colId xmlns:a16="http://schemas.microsoft.com/office/drawing/2014/main" val="500054197"/>
                    </a:ext>
                  </a:extLst>
                </a:gridCol>
                <a:gridCol w="722109">
                  <a:extLst>
                    <a:ext uri="{9D8B030D-6E8A-4147-A177-3AD203B41FA5}">
                      <a16:colId xmlns:a16="http://schemas.microsoft.com/office/drawing/2014/main" val="1783803548"/>
                    </a:ext>
                  </a:extLst>
                </a:gridCol>
              </a:tblGrid>
              <a:tr h="232612">
                <a:tc>
                  <a:txBody>
                    <a:bodyPr/>
                    <a:lstStyle/>
                    <a:p>
                      <a:pPr algn="r" fontAlgn="ctr"/>
                      <a:r>
                        <a:rPr lang="en-GB" sz="900" b="1" dirty="0">
                          <a:effectLst/>
                          <a:latin typeface="Arial Narrow" panose="020B0606020202030204" pitchFamily="34" charset="0"/>
                          <a:cs typeface="Arial" panose="020B0604020202020204" pitchFamily="34" charset="0"/>
                        </a:rPr>
                        <a:t>Neighbourhood</a:t>
                      </a:r>
                    </a:p>
                  </a:txBody>
                  <a:tcPr marL="40317" marR="40317" marT="20159" marB="20159" anchor="ctr"/>
                </a:tc>
                <a:tc>
                  <a:txBody>
                    <a:bodyPr/>
                    <a:lstStyle/>
                    <a:p>
                      <a:pPr algn="r" fontAlgn="ctr"/>
                      <a:r>
                        <a:rPr lang="en-GB" sz="900" b="1" dirty="0">
                          <a:effectLst/>
                          <a:latin typeface="Arial Narrow" panose="020B0606020202030204" pitchFamily="34" charset="0"/>
                          <a:cs typeface="Arial" panose="020B0604020202020204" pitchFamily="34" charset="0"/>
                        </a:rPr>
                        <a:t>1st Most Common Venue</a:t>
                      </a:r>
                    </a:p>
                  </a:txBody>
                  <a:tcPr marL="40317" marR="40317" marT="20159" marB="20159" anchor="ctr"/>
                </a:tc>
                <a:tc>
                  <a:txBody>
                    <a:bodyPr/>
                    <a:lstStyle/>
                    <a:p>
                      <a:pPr algn="r" fontAlgn="ctr"/>
                      <a:r>
                        <a:rPr lang="en-GB" sz="900" b="1" dirty="0">
                          <a:effectLst/>
                          <a:latin typeface="Arial Narrow" panose="020B0606020202030204" pitchFamily="34" charset="0"/>
                          <a:cs typeface="Arial" panose="020B0604020202020204" pitchFamily="34" charset="0"/>
                        </a:rPr>
                        <a:t>2nd Most Common Venue</a:t>
                      </a:r>
                    </a:p>
                  </a:txBody>
                  <a:tcPr marL="40317" marR="40317" marT="20159" marB="20159" anchor="ctr"/>
                </a:tc>
                <a:tc>
                  <a:txBody>
                    <a:bodyPr/>
                    <a:lstStyle/>
                    <a:p>
                      <a:pPr algn="r" fontAlgn="ctr"/>
                      <a:r>
                        <a:rPr lang="en-GB" sz="900" b="1">
                          <a:effectLst/>
                          <a:latin typeface="Arial Narrow" panose="020B0606020202030204" pitchFamily="34" charset="0"/>
                          <a:cs typeface="Arial" panose="020B0604020202020204" pitchFamily="34" charset="0"/>
                        </a:rPr>
                        <a:t>3rd Most Common Venue</a:t>
                      </a:r>
                    </a:p>
                  </a:txBody>
                  <a:tcPr marL="40317" marR="40317" marT="20159" marB="20159" anchor="ctr"/>
                </a:tc>
                <a:tc>
                  <a:txBody>
                    <a:bodyPr/>
                    <a:lstStyle/>
                    <a:p>
                      <a:pPr algn="r" fontAlgn="ctr"/>
                      <a:r>
                        <a:rPr lang="en-GB" sz="900" b="1">
                          <a:effectLst/>
                          <a:latin typeface="Arial Narrow" panose="020B0606020202030204" pitchFamily="34" charset="0"/>
                          <a:cs typeface="Arial" panose="020B0604020202020204" pitchFamily="34" charset="0"/>
                        </a:rPr>
                        <a:t>4th Most Common Venue</a:t>
                      </a:r>
                    </a:p>
                  </a:txBody>
                  <a:tcPr marL="40317" marR="40317" marT="20159" marB="20159" anchor="ctr"/>
                </a:tc>
                <a:tc>
                  <a:txBody>
                    <a:bodyPr/>
                    <a:lstStyle/>
                    <a:p>
                      <a:pPr algn="r" fontAlgn="ctr"/>
                      <a:r>
                        <a:rPr lang="en-GB" sz="900" b="1">
                          <a:effectLst/>
                          <a:latin typeface="Arial Narrow" panose="020B0606020202030204" pitchFamily="34" charset="0"/>
                          <a:cs typeface="Arial" panose="020B0604020202020204" pitchFamily="34" charset="0"/>
                        </a:rPr>
                        <a:t>5th Most Common Venue</a:t>
                      </a:r>
                    </a:p>
                  </a:txBody>
                  <a:tcPr marL="40317" marR="40317" marT="20159" marB="20159" anchor="ctr"/>
                </a:tc>
                <a:tc>
                  <a:txBody>
                    <a:bodyPr/>
                    <a:lstStyle/>
                    <a:p>
                      <a:pPr algn="r" fontAlgn="ctr"/>
                      <a:r>
                        <a:rPr lang="en-GB" sz="900" b="1">
                          <a:effectLst/>
                          <a:latin typeface="Arial Narrow" panose="020B0606020202030204" pitchFamily="34" charset="0"/>
                          <a:cs typeface="Arial" panose="020B0604020202020204" pitchFamily="34" charset="0"/>
                        </a:rPr>
                        <a:t>6th Most Common Venue</a:t>
                      </a:r>
                    </a:p>
                  </a:txBody>
                  <a:tcPr marL="40317" marR="40317" marT="20159" marB="20159" anchor="ctr"/>
                </a:tc>
                <a:tc>
                  <a:txBody>
                    <a:bodyPr/>
                    <a:lstStyle/>
                    <a:p>
                      <a:pPr algn="r" fontAlgn="ctr"/>
                      <a:r>
                        <a:rPr lang="en-GB" sz="900" b="1" dirty="0">
                          <a:effectLst/>
                          <a:latin typeface="Arial Narrow" panose="020B0606020202030204" pitchFamily="34" charset="0"/>
                          <a:cs typeface="Arial" panose="020B0604020202020204" pitchFamily="34" charset="0"/>
                        </a:rPr>
                        <a:t>7th Most Common Venue</a:t>
                      </a:r>
                    </a:p>
                  </a:txBody>
                  <a:tcPr marL="40317" marR="40317" marT="20159" marB="20159" anchor="ctr"/>
                </a:tc>
                <a:tc>
                  <a:txBody>
                    <a:bodyPr/>
                    <a:lstStyle/>
                    <a:p>
                      <a:pPr algn="r" fontAlgn="ctr"/>
                      <a:r>
                        <a:rPr lang="en-GB" sz="900" b="1">
                          <a:effectLst/>
                          <a:latin typeface="Arial Narrow" panose="020B0606020202030204" pitchFamily="34" charset="0"/>
                          <a:cs typeface="Arial" panose="020B0604020202020204" pitchFamily="34" charset="0"/>
                        </a:rPr>
                        <a:t>8th Most Common Venue</a:t>
                      </a:r>
                    </a:p>
                  </a:txBody>
                  <a:tcPr marL="40317" marR="40317" marT="20159" marB="20159" anchor="ctr"/>
                </a:tc>
                <a:tc>
                  <a:txBody>
                    <a:bodyPr/>
                    <a:lstStyle/>
                    <a:p>
                      <a:pPr algn="r" fontAlgn="ctr"/>
                      <a:r>
                        <a:rPr lang="en-GB" sz="900" b="1">
                          <a:effectLst/>
                          <a:latin typeface="Arial Narrow" panose="020B0606020202030204" pitchFamily="34" charset="0"/>
                          <a:cs typeface="Arial" panose="020B0604020202020204" pitchFamily="34" charset="0"/>
                        </a:rPr>
                        <a:t>9th Most Common Venue</a:t>
                      </a:r>
                    </a:p>
                  </a:txBody>
                  <a:tcPr marL="40317" marR="40317" marT="20159" marB="20159" anchor="ctr"/>
                </a:tc>
                <a:tc>
                  <a:txBody>
                    <a:bodyPr/>
                    <a:lstStyle/>
                    <a:p>
                      <a:pPr algn="r" fontAlgn="ctr"/>
                      <a:r>
                        <a:rPr lang="en-GB" sz="900" b="1">
                          <a:effectLst/>
                          <a:latin typeface="Arial Narrow" panose="020B0606020202030204" pitchFamily="34" charset="0"/>
                          <a:cs typeface="Arial" panose="020B0604020202020204" pitchFamily="34" charset="0"/>
                        </a:rPr>
                        <a:t>10th Most Common Venue</a:t>
                      </a:r>
                    </a:p>
                  </a:txBody>
                  <a:tcPr marL="40317" marR="40317" marT="20159" marB="20159" anchor="ctr"/>
                </a:tc>
                <a:tc>
                  <a:txBody>
                    <a:bodyPr/>
                    <a:lstStyle/>
                    <a:p>
                      <a:pPr algn="r" fontAlgn="ctr"/>
                      <a:r>
                        <a:rPr lang="en-GB" sz="900" b="1">
                          <a:effectLst/>
                          <a:latin typeface="Arial Narrow" panose="020B0606020202030204" pitchFamily="34" charset="0"/>
                          <a:cs typeface="Arial" panose="020B0604020202020204" pitchFamily="34" charset="0"/>
                        </a:rPr>
                        <a:t>11th Most Common Venue</a:t>
                      </a:r>
                    </a:p>
                  </a:txBody>
                  <a:tcPr marL="40317" marR="40317" marT="20159" marB="20159" anchor="ctr"/>
                </a:tc>
                <a:tc>
                  <a:txBody>
                    <a:bodyPr/>
                    <a:lstStyle/>
                    <a:p>
                      <a:pPr algn="r" fontAlgn="ctr"/>
                      <a:r>
                        <a:rPr lang="en-GB" sz="900" b="1">
                          <a:effectLst/>
                          <a:latin typeface="Arial Narrow" panose="020B0606020202030204" pitchFamily="34" charset="0"/>
                          <a:cs typeface="Arial" panose="020B0604020202020204" pitchFamily="34" charset="0"/>
                        </a:rPr>
                        <a:t>12th Most Common Venue</a:t>
                      </a:r>
                    </a:p>
                  </a:txBody>
                  <a:tcPr marL="40317" marR="40317" marT="20159" marB="20159" anchor="ctr"/>
                </a:tc>
                <a:tc>
                  <a:txBody>
                    <a:bodyPr/>
                    <a:lstStyle/>
                    <a:p>
                      <a:pPr algn="r" fontAlgn="ctr"/>
                      <a:r>
                        <a:rPr lang="en-GB" sz="900" b="1">
                          <a:effectLst/>
                          <a:latin typeface="Arial Narrow" panose="020B0606020202030204" pitchFamily="34" charset="0"/>
                          <a:cs typeface="Arial" panose="020B0604020202020204" pitchFamily="34" charset="0"/>
                        </a:rPr>
                        <a:t>13th Most Common Venue</a:t>
                      </a:r>
                    </a:p>
                  </a:txBody>
                  <a:tcPr marL="40317" marR="40317" marT="20159" marB="20159" anchor="ctr"/>
                </a:tc>
                <a:tc>
                  <a:txBody>
                    <a:bodyPr/>
                    <a:lstStyle/>
                    <a:p>
                      <a:pPr algn="r" fontAlgn="ctr"/>
                      <a:r>
                        <a:rPr lang="en-GB" sz="900" b="1">
                          <a:effectLst/>
                          <a:latin typeface="Arial Narrow" panose="020B0606020202030204" pitchFamily="34" charset="0"/>
                          <a:cs typeface="Arial" panose="020B0604020202020204" pitchFamily="34" charset="0"/>
                        </a:rPr>
                        <a:t>14th Most Common Venue</a:t>
                      </a:r>
                    </a:p>
                  </a:txBody>
                  <a:tcPr marL="40317" marR="40317" marT="20159" marB="20159" anchor="ctr"/>
                </a:tc>
                <a:tc>
                  <a:txBody>
                    <a:bodyPr/>
                    <a:lstStyle/>
                    <a:p>
                      <a:pPr algn="r" fontAlgn="ctr"/>
                      <a:r>
                        <a:rPr lang="en-GB" sz="900" b="1">
                          <a:effectLst/>
                          <a:latin typeface="Arial Narrow" panose="020B0606020202030204" pitchFamily="34" charset="0"/>
                          <a:cs typeface="Arial" panose="020B0604020202020204" pitchFamily="34" charset="0"/>
                        </a:rPr>
                        <a:t>15th Most Common Venue</a:t>
                      </a:r>
                    </a:p>
                  </a:txBody>
                  <a:tcPr marL="40317" marR="40317" marT="20159" marB="20159" anchor="ctr"/>
                </a:tc>
                <a:extLst>
                  <a:ext uri="{0D108BD9-81ED-4DB2-BD59-A6C34878D82A}">
                    <a16:rowId xmlns:a16="http://schemas.microsoft.com/office/drawing/2014/main" val="539980890"/>
                  </a:ext>
                </a:extLst>
              </a:tr>
              <a:tr h="401562">
                <a:tc>
                  <a:txBody>
                    <a:bodyPr/>
                    <a:lstStyle/>
                    <a:p>
                      <a:pPr algn="r" fontAlgn="ctr"/>
                      <a:r>
                        <a:rPr lang="en-GB" sz="900" dirty="0">
                          <a:effectLst/>
                          <a:latin typeface="Arial Narrow" panose="020B0606020202030204" pitchFamily="34" charset="0"/>
                          <a:cs typeface="Arial" panose="020B0604020202020204" pitchFamily="34" charset="0"/>
                        </a:rPr>
                        <a:t>Abbey Wood</a:t>
                      </a:r>
                    </a:p>
                  </a:txBody>
                  <a:tcPr marL="40317" marR="40317" marT="20159" marB="20159" anchor="ctr"/>
                </a:tc>
                <a:tc>
                  <a:txBody>
                    <a:bodyPr/>
                    <a:lstStyle/>
                    <a:p>
                      <a:pPr algn="r" fontAlgn="ctr"/>
                      <a:r>
                        <a:rPr lang="en-GB" sz="900">
                          <a:effectLst/>
                          <a:latin typeface="Arial Narrow" panose="020B0606020202030204" pitchFamily="34" charset="0"/>
                          <a:cs typeface="Arial" panose="020B0604020202020204" pitchFamily="34" charset="0"/>
                        </a:rPr>
                        <a:t>Supermarket</a:t>
                      </a:r>
                    </a:p>
                  </a:txBody>
                  <a:tcPr marL="40317" marR="40317" marT="20159" marB="20159" anchor="ctr"/>
                </a:tc>
                <a:tc>
                  <a:txBody>
                    <a:bodyPr/>
                    <a:lstStyle/>
                    <a:p>
                      <a:pPr algn="r" fontAlgn="ctr"/>
                      <a:r>
                        <a:rPr lang="en-GB" sz="900" dirty="0">
                          <a:effectLst/>
                          <a:latin typeface="Arial Narrow" panose="020B0606020202030204" pitchFamily="34" charset="0"/>
                          <a:cs typeface="Arial" panose="020B0604020202020204" pitchFamily="34" charset="0"/>
                        </a:rPr>
                        <a:t>Platform</a:t>
                      </a:r>
                    </a:p>
                  </a:txBody>
                  <a:tcPr marL="40317" marR="40317" marT="20159" marB="20159" anchor="ctr"/>
                </a:tc>
                <a:tc>
                  <a:txBody>
                    <a:bodyPr/>
                    <a:lstStyle/>
                    <a:p>
                      <a:pPr algn="r" fontAlgn="ctr"/>
                      <a:r>
                        <a:rPr lang="en-GB" sz="900" dirty="0">
                          <a:effectLst/>
                          <a:latin typeface="Arial Narrow" panose="020B0606020202030204" pitchFamily="34" charset="0"/>
                          <a:cs typeface="Arial" panose="020B0604020202020204" pitchFamily="34" charset="0"/>
                        </a:rPr>
                        <a:t>Campground</a:t>
                      </a:r>
                    </a:p>
                  </a:txBody>
                  <a:tcPr marL="40317" marR="40317" marT="20159" marB="20159" anchor="ctr"/>
                </a:tc>
                <a:tc>
                  <a:txBody>
                    <a:bodyPr/>
                    <a:lstStyle/>
                    <a:p>
                      <a:pPr algn="r" fontAlgn="ctr"/>
                      <a:r>
                        <a:rPr lang="en-GB" sz="900">
                          <a:effectLst/>
                          <a:latin typeface="Arial Narrow" panose="020B0606020202030204" pitchFamily="34" charset="0"/>
                          <a:cs typeface="Arial" panose="020B0604020202020204" pitchFamily="34" charset="0"/>
                        </a:rPr>
                        <a:t>Soccer Field</a:t>
                      </a:r>
                    </a:p>
                  </a:txBody>
                  <a:tcPr marL="40317" marR="40317" marT="20159" marB="20159" anchor="ctr"/>
                </a:tc>
                <a:tc>
                  <a:txBody>
                    <a:bodyPr/>
                    <a:lstStyle/>
                    <a:p>
                      <a:pPr algn="r" fontAlgn="ctr"/>
                      <a:r>
                        <a:rPr lang="en-GB" sz="900">
                          <a:effectLst/>
                          <a:latin typeface="Arial Narrow" panose="020B0606020202030204" pitchFamily="34" charset="0"/>
                          <a:cs typeface="Arial" panose="020B0604020202020204" pitchFamily="34" charset="0"/>
                        </a:rPr>
                        <a:t>Grocery Store</a:t>
                      </a:r>
                    </a:p>
                  </a:txBody>
                  <a:tcPr marL="40317" marR="40317" marT="20159" marB="20159" anchor="ctr"/>
                </a:tc>
                <a:tc>
                  <a:txBody>
                    <a:bodyPr/>
                    <a:lstStyle/>
                    <a:p>
                      <a:pPr algn="r" fontAlgn="ctr"/>
                      <a:r>
                        <a:rPr lang="en-GB" sz="900">
                          <a:effectLst/>
                          <a:latin typeface="Arial Narrow" panose="020B0606020202030204" pitchFamily="34" charset="0"/>
                          <a:cs typeface="Arial" panose="020B0604020202020204" pitchFamily="34" charset="0"/>
                        </a:rPr>
                        <a:t>Train Station</a:t>
                      </a:r>
                    </a:p>
                  </a:txBody>
                  <a:tcPr marL="40317" marR="40317" marT="20159" marB="20159" anchor="ctr"/>
                </a:tc>
                <a:tc>
                  <a:txBody>
                    <a:bodyPr/>
                    <a:lstStyle/>
                    <a:p>
                      <a:pPr algn="r" fontAlgn="ctr"/>
                      <a:r>
                        <a:rPr lang="en-GB" sz="900">
                          <a:effectLst/>
                          <a:latin typeface="Arial Narrow" panose="020B0606020202030204" pitchFamily="34" charset="0"/>
                          <a:cs typeface="Arial" panose="020B0604020202020204" pitchFamily="34" charset="0"/>
                        </a:rPr>
                        <a:t>Historic Site</a:t>
                      </a:r>
                    </a:p>
                  </a:txBody>
                  <a:tcPr marL="40317" marR="40317" marT="20159" marB="20159" anchor="ctr"/>
                </a:tc>
                <a:tc>
                  <a:txBody>
                    <a:bodyPr/>
                    <a:lstStyle/>
                    <a:p>
                      <a:pPr algn="r" fontAlgn="ctr"/>
                      <a:r>
                        <a:rPr lang="en-GB" sz="900">
                          <a:effectLst/>
                          <a:latin typeface="Arial Narrow" panose="020B0606020202030204" pitchFamily="34" charset="0"/>
                          <a:cs typeface="Arial" panose="020B0604020202020204" pitchFamily="34" charset="0"/>
                        </a:rPr>
                        <a:t>Coffee Shop</a:t>
                      </a:r>
                    </a:p>
                  </a:txBody>
                  <a:tcPr marL="40317" marR="40317" marT="20159" marB="20159" anchor="ctr"/>
                </a:tc>
                <a:tc>
                  <a:txBody>
                    <a:bodyPr/>
                    <a:lstStyle/>
                    <a:p>
                      <a:pPr algn="r" fontAlgn="ctr"/>
                      <a:r>
                        <a:rPr lang="en-GB" sz="900">
                          <a:effectLst/>
                          <a:latin typeface="Arial Narrow" panose="020B0606020202030204" pitchFamily="34" charset="0"/>
                          <a:cs typeface="Arial" panose="020B0604020202020204" pitchFamily="34" charset="0"/>
                        </a:rPr>
                        <a:t>Electronics Store</a:t>
                      </a:r>
                    </a:p>
                  </a:txBody>
                  <a:tcPr marL="40317" marR="40317" marT="20159" marB="20159" anchor="ctr"/>
                </a:tc>
                <a:tc>
                  <a:txBody>
                    <a:bodyPr/>
                    <a:lstStyle/>
                    <a:p>
                      <a:pPr algn="r" fontAlgn="ctr"/>
                      <a:r>
                        <a:rPr lang="en-GB" sz="900">
                          <a:effectLst/>
                          <a:latin typeface="Arial Narrow" panose="020B0606020202030204" pitchFamily="34" charset="0"/>
                          <a:cs typeface="Arial" panose="020B0604020202020204" pitchFamily="34" charset="0"/>
                        </a:rPr>
                        <a:t>Farmers Market</a:t>
                      </a:r>
                    </a:p>
                  </a:txBody>
                  <a:tcPr marL="40317" marR="40317" marT="20159" marB="20159" anchor="ctr"/>
                </a:tc>
                <a:tc>
                  <a:txBody>
                    <a:bodyPr/>
                    <a:lstStyle/>
                    <a:p>
                      <a:pPr algn="r" fontAlgn="ctr"/>
                      <a:r>
                        <a:rPr lang="en-GB" sz="900">
                          <a:effectLst/>
                          <a:latin typeface="Arial Narrow" panose="020B0606020202030204" pitchFamily="34" charset="0"/>
                          <a:cs typeface="Arial" panose="020B0604020202020204" pitchFamily="34" charset="0"/>
                        </a:rPr>
                        <a:t>Food Truck</a:t>
                      </a:r>
                    </a:p>
                  </a:txBody>
                  <a:tcPr marL="40317" marR="40317" marT="20159" marB="20159" anchor="ctr"/>
                </a:tc>
                <a:tc>
                  <a:txBody>
                    <a:bodyPr/>
                    <a:lstStyle/>
                    <a:p>
                      <a:pPr algn="r" fontAlgn="ctr"/>
                      <a:r>
                        <a:rPr lang="en-GB" sz="900">
                          <a:effectLst/>
                          <a:latin typeface="Arial Narrow" panose="020B0606020202030204" pitchFamily="34" charset="0"/>
                          <a:cs typeface="Arial" panose="020B0604020202020204" pitchFamily="34" charset="0"/>
                        </a:rPr>
                        <a:t>Food Stand</a:t>
                      </a:r>
                    </a:p>
                  </a:txBody>
                  <a:tcPr marL="40317" marR="40317" marT="20159" marB="20159" anchor="ctr"/>
                </a:tc>
                <a:tc>
                  <a:txBody>
                    <a:bodyPr/>
                    <a:lstStyle/>
                    <a:p>
                      <a:pPr algn="r" fontAlgn="ctr"/>
                      <a:r>
                        <a:rPr lang="en-GB" sz="900">
                          <a:effectLst/>
                          <a:latin typeface="Arial Narrow" panose="020B0606020202030204" pitchFamily="34" charset="0"/>
                          <a:cs typeface="Arial" panose="020B0604020202020204" pitchFamily="34" charset="0"/>
                        </a:rPr>
                        <a:t>Diner</a:t>
                      </a:r>
                    </a:p>
                  </a:txBody>
                  <a:tcPr marL="40317" marR="40317" marT="20159" marB="20159" anchor="ctr"/>
                </a:tc>
                <a:tc>
                  <a:txBody>
                    <a:bodyPr/>
                    <a:lstStyle/>
                    <a:p>
                      <a:pPr algn="r" fontAlgn="ctr"/>
                      <a:r>
                        <a:rPr lang="en-GB" sz="900">
                          <a:effectLst/>
                          <a:latin typeface="Arial Narrow" panose="020B0606020202030204" pitchFamily="34" charset="0"/>
                          <a:cs typeface="Arial" panose="020B0604020202020204" pitchFamily="34" charset="0"/>
                        </a:rPr>
                        <a:t>Food Court</a:t>
                      </a:r>
                    </a:p>
                  </a:txBody>
                  <a:tcPr marL="40317" marR="40317" marT="20159" marB="20159" anchor="ctr"/>
                </a:tc>
                <a:tc>
                  <a:txBody>
                    <a:bodyPr/>
                    <a:lstStyle/>
                    <a:p>
                      <a:pPr algn="r" fontAlgn="ctr"/>
                      <a:r>
                        <a:rPr lang="en-GB" sz="900">
                          <a:effectLst/>
                          <a:latin typeface="Arial Narrow" panose="020B0606020202030204" pitchFamily="34" charset="0"/>
                          <a:cs typeface="Arial" panose="020B0604020202020204" pitchFamily="34" charset="0"/>
                        </a:rPr>
                        <a:t>Food &amp; Drink Shop</a:t>
                      </a:r>
                    </a:p>
                  </a:txBody>
                  <a:tcPr marL="40317" marR="40317" marT="20159" marB="20159" anchor="ctr"/>
                </a:tc>
                <a:extLst>
                  <a:ext uri="{0D108BD9-81ED-4DB2-BD59-A6C34878D82A}">
                    <a16:rowId xmlns:a16="http://schemas.microsoft.com/office/drawing/2014/main" val="1856200280"/>
                  </a:ext>
                </a:extLst>
              </a:tr>
              <a:tr h="401562">
                <a:tc>
                  <a:txBody>
                    <a:bodyPr/>
                    <a:lstStyle/>
                    <a:p>
                      <a:pPr algn="r" fontAlgn="ctr"/>
                      <a:r>
                        <a:rPr lang="en-GB" sz="900" dirty="0">
                          <a:effectLst/>
                          <a:latin typeface="Arial Narrow" panose="020B0606020202030204" pitchFamily="34" charset="0"/>
                          <a:cs typeface="Arial" panose="020B0604020202020204" pitchFamily="34" charset="0"/>
                        </a:rPr>
                        <a:t>Anerley, Penge</a:t>
                      </a:r>
                    </a:p>
                  </a:txBody>
                  <a:tcPr marL="40317" marR="40317" marT="20159" marB="20159" anchor="ctr"/>
                </a:tc>
                <a:tc>
                  <a:txBody>
                    <a:bodyPr/>
                    <a:lstStyle/>
                    <a:p>
                      <a:pPr algn="r" fontAlgn="ctr"/>
                      <a:r>
                        <a:rPr lang="en-GB" sz="900" dirty="0">
                          <a:effectLst/>
                          <a:latin typeface="Arial Narrow" panose="020B0606020202030204" pitchFamily="34" charset="0"/>
                          <a:cs typeface="Arial" panose="020B0604020202020204" pitchFamily="34" charset="0"/>
                        </a:rPr>
                        <a:t>Pub</a:t>
                      </a:r>
                    </a:p>
                  </a:txBody>
                  <a:tcPr marL="40317" marR="40317" marT="20159" marB="20159" anchor="ctr"/>
                </a:tc>
                <a:tc>
                  <a:txBody>
                    <a:bodyPr/>
                    <a:lstStyle/>
                    <a:p>
                      <a:pPr algn="r" fontAlgn="ctr"/>
                      <a:r>
                        <a:rPr lang="en-GB" sz="900" dirty="0">
                          <a:effectLst/>
                          <a:latin typeface="Arial Narrow" panose="020B0606020202030204" pitchFamily="34" charset="0"/>
                          <a:cs typeface="Arial" panose="020B0604020202020204" pitchFamily="34" charset="0"/>
                        </a:rPr>
                        <a:t>Grocery Store</a:t>
                      </a:r>
                    </a:p>
                  </a:txBody>
                  <a:tcPr marL="40317" marR="40317" marT="20159" marB="20159" anchor="ctr"/>
                </a:tc>
                <a:tc>
                  <a:txBody>
                    <a:bodyPr/>
                    <a:lstStyle/>
                    <a:p>
                      <a:pPr algn="r" fontAlgn="ctr"/>
                      <a:r>
                        <a:rPr lang="en-GB" sz="900" dirty="0">
                          <a:effectLst/>
                          <a:latin typeface="Arial Narrow" panose="020B0606020202030204" pitchFamily="34" charset="0"/>
                          <a:cs typeface="Arial" panose="020B0604020202020204" pitchFamily="34" charset="0"/>
                        </a:rPr>
                        <a:t>Pizza Place</a:t>
                      </a:r>
                    </a:p>
                  </a:txBody>
                  <a:tcPr marL="40317" marR="40317" marT="20159" marB="20159" anchor="ctr"/>
                </a:tc>
                <a:tc>
                  <a:txBody>
                    <a:bodyPr/>
                    <a:lstStyle/>
                    <a:p>
                      <a:pPr algn="r" fontAlgn="ctr"/>
                      <a:r>
                        <a:rPr lang="en-GB" sz="900" dirty="0">
                          <a:effectLst/>
                          <a:latin typeface="Arial Narrow" panose="020B0606020202030204" pitchFamily="34" charset="0"/>
                          <a:cs typeface="Arial" panose="020B0604020202020204" pitchFamily="34" charset="0"/>
                        </a:rPr>
                        <a:t>Supermarket</a:t>
                      </a:r>
                    </a:p>
                  </a:txBody>
                  <a:tcPr marL="40317" marR="40317" marT="20159" marB="20159" anchor="ctr"/>
                </a:tc>
                <a:tc>
                  <a:txBody>
                    <a:bodyPr/>
                    <a:lstStyle/>
                    <a:p>
                      <a:pPr algn="r" fontAlgn="ctr"/>
                      <a:r>
                        <a:rPr lang="en-GB" sz="900" dirty="0">
                          <a:effectLst/>
                          <a:latin typeface="Arial Narrow" panose="020B0606020202030204" pitchFamily="34" charset="0"/>
                          <a:cs typeface="Arial" panose="020B0604020202020204" pitchFamily="34" charset="0"/>
                        </a:rPr>
                        <a:t>Train Station</a:t>
                      </a:r>
                    </a:p>
                  </a:txBody>
                  <a:tcPr marL="40317" marR="40317" marT="20159" marB="20159" anchor="ctr"/>
                </a:tc>
                <a:tc>
                  <a:txBody>
                    <a:bodyPr/>
                    <a:lstStyle/>
                    <a:p>
                      <a:pPr algn="r" fontAlgn="ctr"/>
                      <a:r>
                        <a:rPr lang="en-GB" sz="900" dirty="0">
                          <a:effectLst/>
                          <a:latin typeface="Arial Narrow" panose="020B0606020202030204" pitchFamily="34" charset="0"/>
                          <a:cs typeface="Arial" panose="020B0604020202020204" pitchFamily="34" charset="0"/>
                        </a:rPr>
                        <a:t>Fast Food Restaurant</a:t>
                      </a:r>
                    </a:p>
                  </a:txBody>
                  <a:tcPr marL="40317" marR="40317" marT="20159" marB="20159" anchor="ctr"/>
                </a:tc>
                <a:tc>
                  <a:txBody>
                    <a:bodyPr/>
                    <a:lstStyle/>
                    <a:p>
                      <a:pPr algn="r" fontAlgn="ctr"/>
                      <a:r>
                        <a:rPr lang="en-GB" sz="900">
                          <a:effectLst/>
                          <a:latin typeface="Arial Narrow" panose="020B0606020202030204" pitchFamily="34" charset="0"/>
                          <a:cs typeface="Arial" panose="020B0604020202020204" pitchFamily="34" charset="0"/>
                        </a:rPr>
                        <a:t>Park</a:t>
                      </a:r>
                    </a:p>
                  </a:txBody>
                  <a:tcPr marL="40317" marR="40317" marT="20159" marB="20159" anchor="ctr"/>
                </a:tc>
                <a:tc>
                  <a:txBody>
                    <a:bodyPr/>
                    <a:lstStyle/>
                    <a:p>
                      <a:pPr algn="r" fontAlgn="ctr"/>
                      <a:r>
                        <a:rPr lang="en-GB" sz="900">
                          <a:effectLst/>
                          <a:latin typeface="Arial Narrow" panose="020B0606020202030204" pitchFamily="34" charset="0"/>
                          <a:cs typeface="Arial" panose="020B0604020202020204" pitchFamily="34" charset="0"/>
                        </a:rPr>
                        <a:t>Coffee Shop</a:t>
                      </a:r>
                    </a:p>
                  </a:txBody>
                  <a:tcPr marL="40317" marR="40317" marT="20159" marB="20159" anchor="ctr"/>
                </a:tc>
                <a:tc>
                  <a:txBody>
                    <a:bodyPr/>
                    <a:lstStyle/>
                    <a:p>
                      <a:pPr algn="r" fontAlgn="ctr"/>
                      <a:r>
                        <a:rPr lang="en-GB" sz="900">
                          <a:effectLst/>
                          <a:latin typeface="Arial Narrow" panose="020B0606020202030204" pitchFamily="34" charset="0"/>
                          <a:cs typeface="Arial" panose="020B0604020202020204" pitchFamily="34" charset="0"/>
                        </a:rPr>
                        <a:t>Hardware Store</a:t>
                      </a:r>
                    </a:p>
                  </a:txBody>
                  <a:tcPr marL="40317" marR="40317" marT="20159" marB="20159" anchor="ctr"/>
                </a:tc>
                <a:tc>
                  <a:txBody>
                    <a:bodyPr/>
                    <a:lstStyle/>
                    <a:p>
                      <a:pPr algn="r" fontAlgn="ctr"/>
                      <a:r>
                        <a:rPr lang="en-GB" sz="900">
                          <a:effectLst/>
                          <a:latin typeface="Arial Narrow" panose="020B0606020202030204" pitchFamily="34" charset="0"/>
                          <a:cs typeface="Arial" panose="020B0604020202020204" pitchFamily="34" charset="0"/>
                        </a:rPr>
                        <a:t>Café</a:t>
                      </a:r>
                    </a:p>
                  </a:txBody>
                  <a:tcPr marL="40317" marR="40317" marT="20159" marB="20159" anchor="ctr"/>
                </a:tc>
                <a:tc>
                  <a:txBody>
                    <a:bodyPr/>
                    <a:lstStyle/>
                    <a:p>
                      <a:pPr algn="r" fontAlgn="ctr"/>
                      <a:r>
                        <a:rPr lang="en-GB" sz="900">
                          <a:effectLst/>
                          <a:latin typeface="Arial Narrow" panose="020B0606020202030204" pitchFamily="34" charset="0"/>
                          <a:cs typeface="Arial" panose="020B0604020202020204" pitchFamily="34" charset="0"/>
                        </a:rPr>
                        <a:t>Track Stadium</a:t>
                      </a:r>
                    </a:p>
                  </a:txBody>
                  <a:tcPr marL="40317" marR="40317" marT="20159" marB="20159" anchor="ctr"/>
                </a:tc>
                <a:tc>
                  <a:txBody>
                    <a:bodyPr/>
                    <a:lstStyle/>
                    <a:p>
                      <a:pPr algn="r" fontAlgn="ctr"/>
                      <a:r>
                        <a:rPr lang="en-GB" sz="900">
                          <a:effectLst/>
                          <a:latin typeface="Arial Narrow" panose="020B0606020202030204" pitchFamily="34" charset="0"/>
                          <a:cs typeface="Arial" panose="020B0604020202020204" pitchFamily="34" charset="0"/>
                        </a:rPr>
                        <a:t>Italian Restaurant</a:t>
                      </a:r>
                    </a:p>
                  </a:txBody>
                  <a:tcPr marL="40317" marR="40317" marT="20159" marB="20159" anchor="ctr"/>
                </a:tc>
                <a:tc>
                  <a:txBody>
                    <a:bodyPr/>
                    <a:lstStyle/>
                    <a:p>
                      <a:pPr algn="r" fontAlgn="ctr"/>
                      <a:r>
                        <a:rPr lang="en-GB" sz="900">
                          <a:effectLst/>
                          <a:latin typeface="Arial Narrow" panose="020B0606020202030204" pitchFamily="34" charset="0"/>
                          <a:cs typeface="Arial" panose="020B0604020202020204" pitchFamily="34" charset="0"/>
                        </a:rPr>
                        <a:t>Gas Station</a:t>
                      </a:r>
                    </a:p>
                  </a:txBody>
                  <a:tcPr marL="40317" marR="40317" marT="20159" marB="20159" anchor="ctr"/>
                </a:tc>
                <a:tc>
                  <a:txBody>
                    <a:bodyPr/>
                    <a:lstStyle/>
                    <a:p>
                      <a:pPr algn="r" fontAlgn="ctr"/>
                      <a:r>
                        <a:rPr lang="en-GB" sz="900">
                          <a:effectLst/>
                          <a:latin typeface="Arial Narrow" panose="020B0606020202030204" pitchFamily="34" charset="0"/>
                          <a:cs typeface="Arial" panose="020B0604020202020204" pitchFamily="34" charset="0"/>
                        </a:rPr>
                        <a:t>Hotel</a:t>
                      </a:r>
                    </a:p>
                  </a:txBody>
                  <a:tcPr marL="40317" marR="40317" marT="20159" marB="20159" anchor="ctr"/>
                </a:tc>
                <a:tc>
                  <a:txBody>
                    <a:bodyPr/>
                    <a:lstStyle/>
                    <a:p>
                      <a:pPr algn="r" fontAlgn="ctr"/>
                      <a:r>
                        <a:rPr lang="en-GB" sz="900">
                          <a:effectLst/>
                          <a:latin typeface="Arial Narrow" panose="020B0606020202030204" pitchFamily="34" charset="0"/>
                          <a:cs typeface="Arial" panose="020B0604020202020204" pitchFamily="34" charset="0"/>
                        </a:rPr>
                        <a:t>Farm</a:t>
                      </a:r>
                    </a:p>
                  </a:txBody>
                  <a:tcPr marL="40317" marR="40317" marT="20159" marB="20159" anchor="ctr"/>
                </a:tc>
                <a:extLst>
                  <a:ext uri="{0D108BD9-81ED-4DB2-BD59-A6C34878D82A}">
                    <a16:rowId xmlns:a16="http://schemas.microsoft.com/office/drawing/2014/main" val="1119719182"/>
                  </a:ext>
                </a:extLst>
              </a:tr>
              <a:tr h="401562">
                <a:tc>
                  <a:txBody>
                    <a:bodyPr/>
                    <a:lstStyle/>
                    <a:p>
                      <a:pPr algn="r" fontAlgn="ctr"/>
                      <a:r>
                        <a:rPr lang="en-GB" sz="900" dirty="0">
                          <a:effectLst/>
                          <a:latin typeface="Arial Narrow" panose="020B0606020202030204" pitchFamily="34" charset="0"/>
                          <a:cs typeface="Arial" panose="020B0604020202020204" pitchFamily="34" charset="0"/>
                        </a:rPr>
                        <a:t>Balham</a:t>
                      </a:r>
                    </a:p>
                  </a:txBody>
                  <a:tcPr marL="40317" marR="40317" marT="20159" marB="20159" anchor="ctr"/>
                </a:tc>
                <a:tc>
                  <a:txBody>
                    <a:bodyPr/>
                    <a:lstStyle/>
                    <a:p>
                      <a:pPr algn="r" fontAlgn="ctr"/>
                      <a:r>
                        <a:rPr lang="en-GB" sz="900">
                          <a:effectLst/>
                          <a:latin typeface="Arial Narrow" panose="020B0606020202030204" pitchFamily="34" charset="0"/>
                          <a:cs typeface="Arial" panose="020B0604020202020204" pitchFamily="34" charset="0"/>
                        </a:rPr>
                        <a:t>Coffee Shop</a:t>
                      </a:r>
                    </a:p>
                  </a:txBody>
                  <a:tcPr marL="40317" marR="40317" marT="20159" marB="20159" anchor="ctr"/>
                </a:tc>
                <a:tc>
                  <a:txBody>
                    <a:bodyPr/>
                    <a:lstStyle/>
                    <a:p>
                      <a:pPr algn="r" fontAlgn="ctr"/>
                      <a:r>
                        <a:rPr lang="en-GB" sz="900">
                          <a:effectLst/>
                          <a:latin typeface="Arial Narrow" panose="020B0606020202030204" pitchFamily="34" charset="0"/>
                          <a:cs typeface="Arial" panose="020B0604020202020204" pitchFamily="34" charset="0"/>
                        </a:rPr>
                        <a:t>Pub</a:t>
                      </a:r>
                    </a:p>
                  </a:txBody>
                  <a:tcPr marL="40317" marR="40317" marT="20159" marB="20159" anchor="ctr"/>
                </a:tc>
                <a:tc>
                  <a:txBody>
                    <a:bodyPr/>
                    <a:lstStyle/>
                    <a:p>
                      <a:pPr algn="r" fontAlgn="ctr"/>
                      <a:r>
                        <a:rPr lang="en-GB" sz="900" dirty="0">
                          <a:effectLst/>
                          <a:latin typeface="Arial Narrow" panose="020B0606020202030204" pitchFamily="34" charset="0"/>
                          <a:cs typeface="Arial" panose="020B0604020202020204" pitchFamily="34" charset="0"/>
                        </a:rPr>
                        <a:t>Bakery</a:t>
                      </a:r>
                    </a:p>
                  </a:txBody>
                  <a:tcPr marL="40317" marR="40317" marT="20159" marB="20159" anchor="ctr"/>
                </a:tc>
                <a:tc>
                  <a:txBody>
                    <a:bodyPr/>
                    <a:lstStyle/>
                    <a:p>
                      <a:pPr algn="r" fontAlgn="ctr"/>
                      <a:r>
                        <a:rPr lang="en-GB" sz="900" dirty="0">
                          <a:effectLst/>
                          <a:latin typeface="Arial Narrow" panose="020B0606020202030204" pitchFamily="34" charset="0"/>
                          <a:cs typeface="Arial" panose="020B0604020202020204" pitchFamily="34" charset="0"/>
                        </a:rPr>
                        <a:t>Grocery Store</a:t>
                      </a:r>
                    </a:p>
                  </a:txBody>
                  <a:tcPr marL="40317" marR="40317" marT="20159" marB="20159" anchor="ctr"/>
                </a:tc>
                <a:tc>
                  <a:txBody>
                    <a:bodyPr/>
                    <a:lstStyle/>
                    <a:p>
                      <a:pPr algn="r" fontAlgn="ctr"/>
                      <a:r>
                        <a:rPr lang="en-GB" sz="900" dirty="0">
                          <a:effectLst/>
                          <a:latin typeface="Arial Narrow" panose="020B0606020202030204" pitchFamily="34" charset="0"/>
                          <a:cs typeface="Arial" panose="020B0604020202020204" pitchFamily="34" charset="0"/>
                        </a:rPr>
                        <a:t>Pizza Place</a:t>
                      </a:r>
                    </a:p>
                  </a:txBody>
                  <a:tcPr marL="40317" marR="40317" marT="20159" marB="20159" anchor="ctr"/>
                </a:tc>
                <a:tc>
                  <a:txBody>
                    <a:bodyPr/>
                    <a:lstStyle/>
                    <a:p>
                      <a:pPr algn="r" fontAlgn="ctr"/>
                      <a:r>
                        <a:rPr lang="en-GB" sz="900" dirty="0">
                          <a:effectLst/>
                          <a:latin typeface="Arial Narrow" panose="020B0606020202030204" pitchFamily="34" charset="0"/>
                          <a:cs typeface="Arial" panose="020B0604020202020204" pitchFamily="34" charset="0"/>
                        </a:rPr>
                        <a:t>Indian Restaurant</a:t>
                      </a:r>
                    </a:p>
                  </a:txBody>
                  <a:tcPr marL="40317" marR="40317" marT="20159" marB="20159" anchor="ctr"/>
                </a:tc>
                <a:tc>
                  <a:txBody>
                    <a:bodyPr/>
                    <a:lstStyle/>
                    <a:p>
                      <a:pPr algn="r" fontAlgn="ctr"/>
                      <a:r>
                        <a:rPr lang="en-GB" sz="900" dirty="0">
                          <a:effectLst/>
                          <a:latin typeface="Arial Narrow" panose="020B0606020202030204" pitchFamily="34" charset="0"/>
                          <a:cs typeface="Arial" panose="020B0604020202020204" pitchFamily="34" charset="0"/>
                        </a:rPr>
                        <a:t>Bar</a:t>
                      </a:r>
                    </a:p>
                  </a:txBody>
                  <a:tcPr marL="40317" marR="40317" marT="20159" marB="20159" anchor="ctr"/>
                </a:tc>
                <a:tc>
                  <a:txBody>
                    <a:bodyPr/>
                    <a:lstStyle/>
                    <a:p>
                      <a:pPr algn="r" fontAlgn="ctr"/>
                      <a:r>
                        <a:rPr lang="en-GB" sz="900" dirty="0">
                          <a:effectLst/>
                          <a:latin typeface="Arial Narrow" panose="020B0606020202030204" pitchFamily="34" charset="0"/>
                          <a:cs typeface="Arial" panose="020B0604020202020204" pitchFamily="34" charset="0"/>
                        </a:rPr>
                        <a:t>Italian Restaurant</a:t>
                      </a:r>
                    </a:p>
                  </a:txBody>
                  <a:tcPr marL="40317" marR="40317" marT="20159" marB="20159" anchor="ctr"/>
                </a:tc>
                <a:tc>
                  <a:txBody>
                    <a:bodyPr/>
                    <a:lstStyle/>
                    <a:p>
                      <a:pPr algn="r" fontAlgn="ctr"/>
                      <a:r>
                        <a:rPr lang="en-GB" sz="900" dirty="0">
                          <a:effectLst/>
                          <a:latin typeface="Arial Narrow" panose="020B0606020202030204" pitchFamily="34" charset="0"/>
                          <a:cs typeface="Arial" panose="020B0604020202020204" pitchFamily="34" charset="0"/>
                        </a:rPr>
                        <a:t>Supermarket</a:t>
                      </a:r>
                    </a:p>
                  </a:txBody>
                  <a:tcPr marL="40317" marR="40317" marT="20159" marB="20159" anchor="ctr"/>
                </a:tc>
                <a:tc>
                  <a:txBody>
                    <a:bodyPr/>
                    <a:lstStyle/>
                    <a:p>
                      <a:pPr algn="r" fontAlgn="ctr"/>
                      <a:r>
                        <a:rPr lang="en-GB" sz="900" dirty="0">
                          <a:effectLst/>
                          <a:latin typeface="Arial Narrow" panose="020B0606020202030204" pitchFamily="34" charset="0"/>
                          <a:cs typeface="Arial" panose="020B0604020202020204" pitchFamily="34" charset="0"/>
                        </a:rPr>
                        <a:t>Gym / Fitness Centre</a:t>
                      </a:r>
                    </a:p>
                  </a:txBody>
                  <a:tcPr marL="40317" marR="40317" marT="20159" marB="20159" anchor="ctr"/>
                </a:tc>
                <a:tc>
                  <a:txBody>
                    <a:bodyPr/>
                    <a:lstStyle/>
                    <a:p>
                      <a:pPr algn="r" fontAlgn="ctr"/>
                      <a:r>
                        <a:rPr lang="en-GB" sz="900" dirty="0">
                          <a:effectLst/>
                          <a:latin typeface="Arial Narrow" panose="020B0606020202030204" pitchFamily="34" charset="0"/>
                          <a:cs typeface="Arial" panose="020B0604020202020204" pitchFamily="34" charset="0"/>
                        </a:rPr>
                        <a:t>Sandwich Place</a:t>
                      </a:r>
                    </a:p>
                  </a:txBody>
                  <a:tcPr marL="40317" marR="40317" marT="20159" marB="20159" anchor="ctr"/>
                </a:tc>
                <a:tc>
                  <a:txBody>
                    <a:bodyPr/>
                    <a:lstStyle/>
                    <a:p>
                      <a:pPr algn="r" fontAlgn="ctr"/>
                      <a:r>
                        <a:rPr lang="en-GB" sz="900">
                          <a:effectLst/>
                          <a:latin typeface="Arial Narrow" panose="020B0606020202030204" pitchFamily="34" charset="0"/>
                          <a:cs typeface="Arial" panose="020B0604020202020204" pitchFamily="34" charset="0"/>
                        </a:rPr>
                        <a:t>Café</a:t>
                      </a:r>
                    </a:p>
                  </a:txBody>
                  <a:tcPr marL="40317" marR="40317" marT="20159" marB="20159" anchor="ctr"/>
                </a:tc>
                <a:tc>
                  <a:txBody>
                    <a:bodyPr/>
                    <a:lstStyle/>
                    <a:p>
                      <a:pPr algn="r" fontAlgn="ctr"/>
                      <a:r>
                        <a:rPr lang="en-GB" sz="900">
                          <a:effectLst/>
                          <a:latin typeface="Arial Narrow" panose="020B0606020202030204" pitchFamily="34" charset="0"/>
                          <a:cs typeface="Arial" panose="020B0604020202020204" pitchFamily="34" charset="0"/>
                        </a:rPr>
                        <a:t>Physical Therapist</a:t>
                      </a:r>
                    </a:p>
                  </a:txBody>
                  <a:tcPr marL="40317" marR="40317" marT="20159" marB="20159" anchor="ctr"/>
                </a:tc>
                <a:tc>
                  <a:txBody>
                    <a:bodyPr/>
                    <a:lstStyle/>
                    <a:p>
                      <a:pPr algn="r" fontAlgn="ctr"/>
                      <a:r>
                        <a:rPr lang="en-GB" sz="900">
                          <a:effectLst/>
                          <a:latin typeface="Arial Narrow" panose="020B0606020202030204" pitchFamily="34" charset="0"/>
                          <a:cs typeface="Arial" panose="020B0604020202020204" pitchFamily="34" charset="0"/>
                        </a:rPr>
                        <a:t>Hotel</a:t>
                      </a:r>
                    </a:p>
                  </a:txBody>
                  <a:tcPr marL="40317" marR="40317" marT="20159" marB="20159" anchor="ctr"/>
                </a:tc>
                <a:tc>
                  <a:txBody>
                    <a:bodyPr/>
                    <a:lstStyle/>
                    <a:p>
                      <a:pPr algn="r" fontAlgn="ctr"/>
                      <a:r>
                        <a:rPr lang="en-GB" sz="900">
                          <a:effectLst/>
                          <a:latin typeface="Arial Narrow" panose="020B0606020202030204" pitchFamily="34" charset="0"/>
                          <a:cs typeface="Arial" panose="020B0604020202020204" pitchFamily="34" charset="0"/>
                        </a:rPr>
                        <a:t>Park</a:t>
                      </a:r>
                    </a:p>
                  </a:txBody>
                  <a:tcPr marL="40317" marR="40317" marT="20159" marB="20159" anchor="ctr"/>
                </a:tc>
                <a:extLst>
                  <a:ext uri="{0D108BD9-81ED-4DB2-BD59-A6C34878D82A}">
                    <a16:rowId xmlns:a16="http://schemas.microsoft.com/office/drawing/2014/main" val="3743410755"/>
                  </a:ext>
                </a:extLst>
              </a:tr>
              <a:tr h="401562">
                <a:tc>
                  <a:txBody>
                    <a:bodyPr/>
                    <a:lstStyle/>
                    <a:p>
                      <a:pPr algn="r" fontAlgn="ctr"/>
                      <a:r>
                        <a:rPr lang="en-GB" sz="900" dirty="0">
                          <a:effectLst/>
                          <a:latin typeface="Arial Narrow" panose="020B0606020202030204" pitchFamily="34" charset="0"/>
                          <a:cs typeface="Arial" panose="020B0604020202020204" pitchFamily="34" charset="0"/>
                        </a:rPr>
                        <a:t>Barnes, </a:t>
                      </a:r>
                      <a:r>
                        <a:rPr lang="en-GB" sz="900" dirty="0" err="1">
                          <a:effectLst/>
                          <a:latin typeface="Arial Narrow" panose="020B0606020202030204" pitchFamily="34" charset="0"/>
                          <a:cs typeface="Arial" panose="020B0604020202020204" pitchFamily="34" charset="0"/>
                        </a:rPr>
                        <a:t>Castelnau</a:t>
                      </a:r>
                      <a:endParaRPr lang="en-GB" sz="900" dirty="0">
                        <a:effectLst/>
                        <a:latin typeface="Arial Narrow" panose="020B0606020202030204" pitchFamily="34" charset="0"/>
                        <a:cs typeface="Arial" panose="020B0604020202020204" pitchFamily="34" charset="0"/>
                      </a:endParaRPr>
                    </a:p>
                  </a:txBody>
                  <a:tcPr marL="40317" marR="40317" marT="20159" marB="20159" anchor="ctr"/>
                </a:tc>
                <a:tc>
                  <a:txBody>
                    <a:bodyPr/>
                    <a:lstStyle/>
                    <a:p>
                      <a:pPr algn="r" fontAlgn="ctr"/>
                      <a:r>
                        <a:rPr lang="en-GB" sz="900">
                          <a:effectLst/>
                          <a:latin typeface="Arial Narrow" panose="020B0606020202030204" pitchFamily="34" charset="0"/>
                          <a:cs typeface="Arial" panose="020B0604020202020204" pitchFamily="34" charset="0"/>
                        </a:rPr>
                        <a:t>Pub</a:t>
                      </a:r>
                    </a:p>
                  </a:txBody>
                  <a:tcPr marL="40317" marR="40317" marT="20159" marB="20159" anchor="ctr"/>
                </a:tc>
                <a:tc>
                  <a:txBody>
                    <a:bodyPr/>
                    <a:lstStyle/>
                    <a:p>
                      <a:pPr algn="r" fontAlgn="ctr"/>
                      <a:r>
                        <a:rPr lang="en-GB" sz="900">
                          <a:effectLst/>
                          <a:latin typeface="Arial Narrow" panose="020B0606020202030204" pitchFamily="34" charset="0"/>
                          <a:cs typeface="Arial" panose="020B0604020202020204" pitchFamily="34" charset="0"/>
                        </a:rPr>
                        <a:t>Park</a:t>
                      </a:r>
                    </a:p>
                  </a:txBody>
                  <a:tcPr marL="40317" marR="40317" marT="20159" marB="20159" anchor="ctr"/>
                </a:tc>
                <a:tc>
                  <a:txBody>
                    <a:bodyPr/>
                    <a:lstStyle/>
                    <a:p>
                      <a:pPr algn="r" fontAlgn="ctr"/>
                      <a:r>
                        <a:rPr lang="en-GB" sz="900">
                          <a:effectLst/>
                          <a:latin typeface="Arial Narrow" panose="020B0606020202030204" pitchFamily="34" charset="0"/>
                          <a:cs typeface="Arial" panose="020B0604020202020204" pitchFamily="34" charset="0"/>
                        </a:rPr>
                        <a:t>Restaurant</a:t>
                      </a:r>
                    </a:p>
                  </a:txBody>
                  <a:tcPr marL="40317" marR="40317" marT="20159" marB="20159" anchor="ctr"/>
                </a:tc>
                <a:tc>
                  <a:txBody>
                    <a:bodyPr/>
                    <a:lstStyle/>
                    <a:p>
                      <a:pPr algn="r" fontAlgn="ctr"/>
                      <a:r>
                        <a:rPr lang="en-GB" sz="900">
                          <a:effectLst/>
                          <a:latin typeface="Arial Narrow" panose="020B0606020202030204" pitchFamily="34" charset="0"/>
                          <a:cs typeface="Arial" panose="020B0604020202020204" pitchFamily="34" charset="0"/>
                        </a:rPr>
                        <a:t>Coffee Shop</a:t>
                      </a:r>
                    </a:p>
                  </a:txBody>
                  <a:tcPr marL="40317" marR="40317" marT="20159" marB="20159" anchor="ctr"/>
                </a:tc>
                <a:tc>
                  <a:txBody>
                    <a:bodyPr/>
                    <a:lstStyle/>
                    <a:p>
                      <a:pPr algn="r" fontAlgn="ctr"/>
                      <a:r>
                        <a:rPr lang="en-GB" sz="900">
                          <a:effectLst/>
                          <a:latin typeface="Arial Narrow" panose="020B0606020202030204" pitchFamily="34" charset="0"/>
                          <a:cs typeface="Arial" panose="020B0604020202020204" pitchFamily="34" charset="0"/>
                        </a:rPr>
                        <a:t>Grocery Store</a:t>
                      </a:r>
                    </a:p>
                  </a:txBody>
                  <a:tcPr marL="40317" marR="40317" marT="20159" marB="20159" anchor="ctr"/>
                </a:tc>
                <a:tc>
                  <a:txBody>
                    <a:bodyPr/>
                    <a:lstStyle/>
                    <a:p>
                      <a:pPr algn="r" fontAlgn="ctr"/>
                      <a:r>
                        <a:rPr lang="en-GB" sz="900" dirty="0">
                          <a:effectLst/>
                          <a:latin typeface="Arial Narrow" panose="020B0606020202030204" pitchFamily="34" charset="0"/>
                          <a:cs typeface="Arial" panose="020B0604020202020204" pitchFamily="34" charset="0"/>
                        </a:rPr>
                        <a:t>Farmers Market</a:t>
                      </a:r>
                    </a:p>
                  </a:txBody>
                  <a:tcPr marL="40317" marR="40317" marT="20159" marB="20159" anchor="ctr"/>
                </a:tc>
                <a:tc>
                  <a:txBody>
                    <a:bodyPr/>
                    <a:lstStyle/>
                    <a:p>
                      <a:pPr algn="r" fontAlgn="ctr"/>
                      <a:r>
                        <a:rPr lang="en-GB" sz="900" dirty="0">
                          <a:effectLst/>
                          <a:latin typeface="Arial Narrow" panose="020B0606020202030204" pitchFamily="34" charset="0"/>
                          <a:cs typeface="Arial" panose="020B0604020202020204" pitchFamily="34" charset="0"/>
                        </a:rPr>
                        <a:t>Harbour / Marina</a:t>
                      </a:r>
                    </a:p>
                  </a:txBody>
                  <a:tcPr marL="40317" marR="40317" marT="20159" marB="20159" anchor="ctr"/>
                </a:tc>
                <a:tc>
                  <a:txBody>
                    <a:bodyPr/>
                    <a:lstStyle/>
                    <a:p>
                      <a:pPr algn="r" fontAlgn="ctr"/>
                      <a:r>
                        <a:rPr lang="en-GB" sz="900" dirty="0">
                          <a:effectLst/>
                          <a:latin typeface="Arial Narrow" panose="020B0606020202030204" pitchFamily="34" charset="0"/>
                          <a:cs typeface="Arial" panose="020B0604020202020204" pitchFamily="34" charset="0"/>
                        </a:rPr>
                        <a:t>Convenience Store</a:t>
                      </a:r>
                    </a:p>
                  </a:txBody>
                  <a:tcPr marL="40317" marR="40317" marT="20159" marB="20159" anchor="ctr"/>
                </a:tc>
                <a:tc>
                  <a:txBody>
                    <a:bodyPr/>
                    <a:lstStyle/>
                    <a:p>
                      <a:pPr algn="r" fontAlgn="ctr"/>
                      <a:r>
                        <a:rPr lang="en-GB" sz="900" dirty="0">
                          <a:effectLst/>
                          <a:latin typeface="Arial Narrow" panose="020B0606020202030204" pitchFamily="34" charset="0"/>
                          <a:cs typeface="Arial" panose="020B0604020202020204" pitchFamily="34" charset="0"/>
                        </a:rPr>
                        <a:t>Pizza Place</a:t>
                      </a:r>
                    </a:p>
                  </a:txBody>
                  <a:tcPr marL="40317" marR="40317" marT="20159" marB="20159" anchor="ctr"/>
                </a:tc>
                <a:tc>
                  <a:txBody>
                    <a:bodyPr/>
                    <a:lstStyle/>
                    <a:p>
                      <a:pPr algn="r" fontAlgn="ctr"/>
                      <a:r>
                        <a:rPr lang="en-GB" sz="900" dirty="0">
                          <a:effectLst/>
                          <a:latin typeface="Arial Narrow" panose="020B0606020202030204" pitchFamily="34" charset="0"/>
                          <a:cs typeface="Arial" panose="020B0604020202020204" pitchFamily="34" charset="0"/>
                        </a:rPr>
                        <a:t>Café</a:t>
                      </a:r>
                    </a:p>
                  </a:txBody>
                  <a:tcPr marL="40317" marR="40317" marT="20159" marB="20159" anchor="ctr"/>
                </a:tc>
                <a:tc>
                  <a:txBody>
                    <a:bodyPr/>
                    <a:lstStyle/>
                    <a:p>
                      <a:pPr algn="r" fontAlgn="ctr"/>
                      <a:r>
                        <a:rPr lang="en-GB" sz="900" dirty="0">
                          <a:effectLst/>
                          <a:latin typeface="Arial Narrow" panose="020B0606020202030204" pitchFamily="34" charset="0"/>
                          <a:cs typeface="Arial" panose="020B0604020202020204" pitchFamily="34" charset="0"/>
                        </a:rPr>
                        <a:t>Platform</a:t>
                      </a:r>
                    </a:p>
                  </a:txBody>
                  <a:tcPr marL="40317" marR="40317" marT="20159" marB="20159" anchor="ctr"/>
                </a:tc>
                <a:tc>
                  <a:txBody>
                    <a:bodyPr/>
                    <a:lstStyle/>
                    <a:p>
                      <a:pPr algn="r" fontAlgn="ctr"/>
                      <a:r>
                        <a:rPr lang="en-GB" sz="900" dirty="0">
                          <a:effectLst/>
                          <a:latin typeface="Arial Narrow" panose="020B0606020202030204" pitchFamily="34" charset="0"/>
                          <a:cs typeface="Arial" panose="020B0604020202020204" pitchFamily="34" charset="0"/>
                        </a:rPr>
                        <a:t>Food &amp; Drink Shop</a:t>
                      </a:r>
                    </a:p>
                  </a:txBody>
                  <a:tcPr marL="40317" marR="40317" marT="20159" marB="20159" anchor="ctr"/>
                </a:tc>
                <a:tc>
                  <a:txBody>
                    <a:bodyPr/>
                    <a:lstStyle/>
                    <a:p>
                      <a:pPr algn="r" fontAlgn="ctr"/>
                      <a:r>
                        <a:rPr lang="en-GB" sz="900" dirty="0">
                          <a:effectLst/>
                          <a:latin typeface="Arial Narrow" panose="020B0606020202030204" pitchFamily="34" charset="0"/>
                          <a:cs typeface="Arial" panose="020B0604020202020204" pitchFamily="34" charset="0"/>
                        </a:rPr>
                        <a:t>Movie Theatre</a:t>
                      </a:r>
                    </a:p>
                  </a:txBody>
                  <a:tcPr marL="40317" marR="40317" marT="20159" marB="20159" anchor="ctr"/>
                </a:tc>
                <a:tc>
                  <a:txBody>
                    <a:bodyPr/>
                    <a:lstStyle/>
                    <a:p>
                      <a:pPr algn="r" fontAlgn="ctr"/>
                      <a:r>
                        <a:rPr lang="en-GB" sz="900">
                          <a:effectLst/>
                          <a:latin typeface="Arial Narrow" panose="020B0606020202030204" pitchFamily="34" charset="0"/>
                          <a:cs typeface="Arial" panose="020B0604020202020204" pitchFamily="34" charset="0"/>
                        </a:rPr>
                        <a:t>Sports Club</a:t>
                      </a:r>
                    </a:p>
                  </a:txBody>
                  <a:tcPr marL="40317" marR="40317" marT="20159" marB="20159" anchor="ctr"/>
                </a:tc>
                <a:tc>
                  <a:txBody>
                    <a:bodyPr/>
                    <a:lstStyle/>
                    <a:p>
                      <a:pPr algn="r" fontAlgn="ctr"/>
                      <a:r>
                        <a:rPr lang="en-GB" sz="900">
                          <a:effectLst/>
                          <a:latin typeface="Arial Narrow" panose="020B0606020202030204" pitchFamily="34" charset="0"/>
                          <a:cs typeface="Arial" panose="020B0604020202020204" pitchFamily="34" charset="0"/>
                        </a:rPr>
                        <a:t>French Restaurant</a:t>
                      </a:r>
                    </a:p>
                  </a:txBody>
                  <a:tcPr marL="40317" marR="40317" marT="20159" marB="20159" anchor="ctr"/>
                </a:tc>
                <a:extLst>
                  <a:ext uri="{0D108BD9-81ED-4DB2-BD59-A6C34878D82A}">
                    <a16:rowId xmlns:a16="http://schemas.microsoft.com/office/drawing/2014/main" val="52849282"/>
                  </a:ext>
                </a:extLst>
              </a:tr>
              <a:tr h="528371">
                <a:tc>
                  <a:txBody>
                    <a:bodyPr/>
                    <a:lstStyle/>
                    <a:p>
                      <a:pPr algn="r" fontAlgn="ctr"/>
                      <a:r>
                        <a:rPr lang="en-GB" sz="900">
                          <a:effectLst/>
                          <a:latin typeface="Arial Narrow" panose="020B0606020202030204" pitchFamily="34" charset="0"/>
                          <a:cs typeface="Arial" panose="020B0604020202020204" pitchFamily="34" charset="0"/>
                        </a:rPr>
                        <a:t>Battersea, Clapham Junction</a:t>
                      </a:r>
                    </a:p>
                  </a:txBody>
                  <a:tcPr marL="40317" marR="40317" marT="20159" marB="20159" anchor="ctr"/>
                </a:tc>
                <a:tc>
                  <a:txBody>
                    <a:bodyPr/>
                    <a:lstStyle/>
                    <a:p>
                      <a:pPr algn="r" fontAlgn="ctr"/>
                      <a:r>
                        <a:rPr lang="en-GB" sz="900">
                          <a:effectLst/>
                          <a:latin typeface="Arial Narrow" panose="020B0606020202030204" pitchFamily="34" charset="0"/>
                          <a:cs typeface="Arial" panose="020B0604020202020204" pitchFamily="34" charset="0"/>
                        </a:rPr>
                        <a:t>Pub</a:t>
                      </a:r>
                    </a:p>
                  </a:txBody>
                  <a:tcPr marL="40317" marR="40317" marT="20159" marB="20159" anchor="ctr"/>
                </a:tc>
                <a:tc>
                  <a:txBody>
                    <a:bodyPr/>
                    <a:lstStyle/>
                    <a:p>
                      <a:pPr algn="r" fontAlgn="ctr"/>
                      <a:r>
                        <a:rPr lang="en-GB" sz="900">
                          <a:effectLst/>
                          <a:latin typeface="Arial Narrow" panose="020B0606020202030204" pitchFamily="34" charset="0"/>
                          <a:cs typeface="Arial" panose="020B0604020202020204" pitchFamily="34" charset="0"/>
                        </a:rPr>
                        <a:t>Bakery</a:t>
                      </a:r>
                    </a:p>
                  </a:txBody>
                  <a:tcPr marL="40317" marR="40317" marT="20159" marB="20159" anchor="ctr"/>
                </a:tc>
                <a:tc>
                  <a:txBody>
                    <a:bodyPr/>
                    <a:lstStyle/>
                    <a:p>
                      <a:pPr algn="r" fontAlgn="ctr"/>
                      <a:r>
                        <a:rPr lang="en-GB" sz="900">
                          <a:effectLst/>
                          <a:latin typeface="Arial Narrow" panose="020B0606020202030204" pitchFamily="34" charset="0"/>
                          <a:cs typeface="Arial" panose="020B0604020202020204" pitchFamily="34" charset="0"/>
                        </a:rPr>
                        <a:t>Café</a:t>
                      </a:r>
                    </a:p>
                  </a:txBody>
                  <a:tcPr marL="40317" marR="40317" marT="20159" marB="20159" anchor="ctr"/>
                </a:tc>
                <a:tc>
                  <a:txBody>
                    <a:bodyPr/>
                    <a:lstStyle/>
                    <a:p>
                      <a:pPr algn="r" fontAlgn="ctr"/>
                      <a:r>
                        <a:rPr lang="en-GB" sz="900">
                          <a:effectLst/>
                          <a:latin typeface="Arial Narrow" panose="020B0606020202030204" pitchFamily="34" charset="0"/>
                          <a:cs typeface="Arial" panose="020B0604020202020204" pitchFamily="34" charset="0"/>
                        </a:rPr>
                        <a:t>Coffee Shop</a:t>
                      </a:r>
                    </a:p>
                  </a:txBody>
                  <a:tcPr marL="40317" marR="40317" marT="20159" marB="20159" anchor="ctr"/>
                </a:tc>
                <a:tc>
                  <a:txBody>
                    <a:bodyPr/>
                    <a:lstStyle/>
                    <a:p>
                      <a:pPr algn="r" fontAlgn="ctr"/>
                      <a:r>
                        <a:rPr lang="en-GB" sz="900">
                          <a:effectLst/>
                          <a:latin typeface="Arial Narrow" panose="020B0606020202030204" pitchFamily="34" charset="0"/>
                          <a:cs typeface="Arial" panose="020B0604020202020204" pitchFamily="34" charset="0"/>
                        </a:rPr>
                        <a:t>Cocktail Bar</a:t>
                      </a:r>
                    </a:p>
                  </a:txBody>
                  <a:tcPr marL="40317" marR="40317" marT="20159" marB="20159" anchor="ctr"/>
                </a:tc>
                <a:tc>
                  <a:txBody>
                    <a:bodyPr/>
                    <a:lstStyle/>
                    <a:p>
                      <a:pPr algn="r" fontAlgn="ctr"/>
                      <a:r>
                        <a:rPr lang="en-GB" sz="900">
                          <a:effectLst/>
                          <a:latin typeface="Arial Narrow" panose="020B0606020202030204" pitchFamily="34" charset="0"/>
                          <a:cs typeface="Arial" panose="020B0604020202020204" pitchFamily="34" charset="0"/>
                        </a:rPr>
                        <a:t>Italian Restaurant</a:t>
                      </a:r>
                    </a:p>
                  </a:txBody>
                  <a:tcPr marL="40317" marR="40317" marT="20159" marB="20159" anchor="ctr"/>
                </a:tc>
                <a:tc>
                  <a:txBody>
                    <a:bodyPr/>
                    <a:lstStyle/>
                    <a:p>
                      <a:pPr algn="r" fontAlgn="ctr"/>
                      <a:r>
                        <a:rPr lang="en-GB" sz="900">
                          <a:effectLst/>
                          <a:latin typeface="Arial Narrow" panose="020B0606020202030204" pitchFamily="34" charset="0"/>
                          <a:cs typeface="Arial" panose="020B0604020202020204" pitchFamily="34" charset="0"/>
                        </a:rPr>
                        <a:t>Indian Restaurant</a:t>
                      </a:r>
                    </a:p>
                  </a:txBody>
                  <a:tcPr marL="40317" marR="40317" marT="20159" marB="20159" anchor="ctr"/>
                </a:tc>
                <a:tc>
                  <a:txBody>
                    <a:bodyPr/>
                    <a:lstStyle/>
                    <a:p>
                      <a:pPr algn="r" fontAlgn="ctr"/>
                      <a:r>
                        <a:rPr lang="en-GB" sz="900">
                          <a:effectLst/>
                          <a:latin typeface="Arial Narrow" panose="020B0606020202030204" pitchFamily="34" charset="0"/>
                          <a:cs typeface="Arial" panose="020B0604020202020204" pitchFamily="34" charset="0"/>
                        </a:rPr>
                        <a:t>Bar</a:t>
                      </a:r>
                    </a:p>
                  </a:txBody>
                  <a:tcPr marL="40317" marR="40317" marT="20159" marB="20159" anchor="ctr"/>
                </a:tc>
                <a:tc>
                  <a:txBody>
                    <a:bodyPr/>
                    <a:lstStyle/>
                    <a:p>
                      <a:pPr algn="r" fontAlgn="ctr"/>
                      <a:r>
                        <a:rPr lang="en-GB" sz="900">
                          <a:effectLst/>
                          <a:latin typeface="Arial Narrow" panose="020B0606020202030204" pitchFamily="34" charset="0"/>
                          <a:cs typeface="Arial" panose="020B0604020202020204" pitchFamily="34" charset="0"/>
                        </a:rPr>
                        <a:t>Portuguese Restaurant</a:t>
                      </a:r>
                    </a:p>
                  </a:txBody>
                  <a:tcPr marL="40317" marR="40317" marT="20159" marB="20159" anchor="ctr"/>
                </a:tc>
                <a:tc>
                  <a:txBody>
                    <a:bodyPr/>
                    <a:lstStyle/>
                    <a:p>
                      <a:pPr algn="r" fontAlgn="ctr"/>
                      <a:r>
                        <a:rPr lang="en-GB" sz="900">
                          <a:effectLst/>
                          <a:latin typeface="Arial Narrow" panose="020B0606020202030204" pitchFamily="34" charset="0"/>
                          <a:cs typeface="Arial" panose="020B0604020202020204" pitchFamily="34" charset="0"/>
                        </a:rPr>
                        <a:t>Pizza Place</a:t>
                      </a:r>
                    </a:p>
                  </a:txBody>
                  <a:tcPr marL="40317" marR="40317" marT="20159" marB="20159" anchor="ctr"/>
                </a:tc>
                <a:tc>
                  <a:txBody>
                    <a:bodyPr/>
                    <a:lstStyle/>
                    <a:p>
                      <a:pPr algn="r" fontAlgn="ctr"/>
                      <a:r>
                        <a:rPr lang="en-GB" sz="900" dirty="0">
                          <a:effectLst/>
                          <a:latin typeface="Arial Narrow" panose="020B0606020202030204" pitchFamily="34" charset="0"/>
                          <a:cs typeface="Arial" panose="020B0604020202020204" pitchFamily="34" charset="0"/>
                        </a:rPr>
                        <a:t>Grocery Store</a:t>
                      </a:r>
                    </a:p>
                  </a:txBody>
                  <a:tcPr marL="40317" marR="40317" marT="20159" marB="20159" anchor="ctr"/>
                </a:tc>
                <a:tc>
                  <a:txBody>
                    <a:bodyPr/>
                    <a:lstStyle/>
                    <a:p>
                      <a:pPr algn="r" fontAlgn="ctr"/>
                      <a:r>
                        <a:rPr lang="en-GB" sz="900" dirty="0">
                          <a:effectLst/>
                          <a:latin typeface="Arial Narrow" panose="020B0606020202030204" pitchFamily="34" charset="0"/>
                          <a:cs typeface="Arial" panose="020B0604020202020204" pitchFamily="34" charset="0"/>
                        </a:rPr>
                        <a:t>Supermarket</a:t>
                      </a:r>
                    </a:p>
                  </a:txBody>
                  <a:tcPr marL="40317" marR="40317" marT="20159" marB="20159" anchor="ctr"/>
                </a:tc>
                <a:tc>
                  <a:txBody>
                    <a:bodyPr/>
                    <a:lstStyle/>
                    <a:p>
                      <a:pPr algn="r" fontAlgn="ctr"/>
                      <a:r>
                        <a:rPr lang="en-GB" sz="900" dirty="0">
                          <a:effectLst/>
                          <a:latin typeface="Arial Narrow" panose="020B0606020202030204" pitchFamily="34" charset="0"/>
                          <a:cs typeface="Arial" panose="020B0604020202020204" pitchFamily="34" charset="0"/>
                        </a:rPr>
                        <a:t>Gym / Fitness Centre</a:t>
                      </a:r>
                    </a:p>
                  </a:txBody>
                  <a:tcPr marL="40317" marR="40317" marT="20159" marB="20159" anchor="ctr"/>
                </a:tc>
                <a:tc>
                  <a:txBody>
                    <a:bodyPr/>
                    <a:lstStyle/>
                    <a:p>
                      <a:pPr algn="r" fontAlgn="ctr"/>
                      <a:r>
                        <a:rPr lang="en-GB" sz="900" dirty="0">
                          <a:effectLst/>
                          <a:latin typeface="Arial Narrow" panose="020B0606020202030204" pitchFamily="34" charset="0"/>
                          <a:cs typeface="Arial" panose="020B0604020202020204" pitchFamily="34" charset="0"/>
                        </a:rPr>
                        <a:t>French Restaurant</a:t>
                      </a:r>
                    </a:p>
                  </a:txBody>
                  <a:tcPr marL="40317" marR="40317" marT="20159" marB="20159" anchor="ctr"/>
                </a:tc>
                <a:tc>
                  <a:txBody>
                    <a:bodyPr/>
                    <a:lstStyle/>
                    <a:p>
                      <a:pPr algn="r" fontAlgn="ctr"/>
                      <a:r>
                        <a:rPr lang="en-GB" sz="900" dirty="0">
                          <a:effectLst/>
                          <a:latin typeface="Arial Narrow" panose="020B0606020202030204" pitchFamily="34" charset="0"/>
                          <a:cs typeface="Arial" panose="020B0604020202020204" pitchFamily="34" charset="0"/>
                        </a:rPr>
                        <a:t>Thai Restaurant</a:t>
                      </a:r>
                    </a:p>
                  </a:txBody>
                  <a:tcPr marL="40317" marR="40317" marT="20159" marB="20159" anchor="ctr"/>
                </a:tc>
                <a:extLst>
                  <a:ext uri="{0D108BD9-81ED-4DB2-BD59-A6C34878D82A}">
                    <a16:rowId xmlns:a16="http://schemas.microsoft.com/office/drawing/2014/main" val="2385182230"/>
                  </a:ext>
                </a:extLst>
              </a:tr>
            </a:tbl>
          </a:graphicData>
        </a:graphic>
      </p:graphicFrame>
    </p:spTree>
    <p:extLst>
      <p:ext uri="{BB962C8B-B14F-4D97-AF65-F5344CB8AC3E}">
        <p14:creationId xmlns:p14="http://schemas.microsoft.com/office/powerpoint/2010/main" val="35930773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E6F9A3-C790-44B2-A9DC-F9D775BCF291}"/>
              </a:ext>
            </a:extLst>
          </p:cNvPr>
          <p:cNvSpPr>
            <a:spLocks noGrp="1"/>
          </p:cNvSpPr>
          <p:nvPr>
            <p:ph type="title"/>
          </p:nvPr>
        </p:nvSpPr>
        <p:spPr/>
        <p:txBody>
          <a:bodyPr/>
          <a:lstStyle/>
          <a:p>
            <a:r>
              <a:rPr lang="en-GB" dirty="0"/>
              <a:t>Methodology</a:t>
            </a:r>
          </a:p>
        </p:txBody>
      </p:sp>
      <p:sp>
        <p:nvSpPr>
          <p:cNvPr id="3" name="Content Placeholder 2">
            <a:extLst>
              <a:ext uri="{FF2B5EF4-FFF2-40B4-BE49-F238E27FC236}">
                <a16:creationId xmlns:a16="http://schemas.microsoft.com/office/drawing/2014/main" id="{93A3D899-60FF-4F18-9C15-61CA13BCCC65}"/>
              </a:ext>
            </a:extLst>
          </p:cNvPr>
          <p:cNvSpPr>
            <a:spLocks noGrp="1"/>
          </p:cNvSpPr>
          <p:nvPr>
            <p:ph idx="1"/>
          </p:nvPr>
        </p:nvSpPr>
        <p:spPr/>
        <p:txBody>
          <a:bodyPr/>
          <a:lstStyle/>
          <a:p>
            <a:r>
              <a:rPr lang="en-GB" dirty="0"/>
              <a:t>Bedminster was also explored using Foursquare, and along with the South London data, the venue data was normalised to allow for comparisons between neighbourhoods.</a:t>
            </a:r>
          </a:p>
          <a:p>
            <a:r>
              <a:rPr lang="en-GB" dirty="0"/>
              <a:t>K-Means clustering was then run on the whole </a:t>
            </a:r>
            <a:r>
              <a:rPr lang="en-GB" dirty="0" err="1"/>
              <a:t>dataframe</a:t>
            </a:r>
            <a:r>
              <a:rPr lang="en-GB" dirty="0"/>
              <a:t>, grouping the neighbourhoods into 10 clusters, based on the frequency of venues in those neighbourhoods.</a:t>
            </a:r>
          </a:p>
          <a:p>
            <a:r>
              <a:rPr lang="en-GB" dirty="0"/>
              <a:t>The South London neighbourhoods which were clustered with Bedminster were then extracted and plotted on another map.</a:t>
            </a:r>
          </a:p>
        </p:txBody>
      </p:sp>
    </p:spTree>
    <p:extLst>
      <p:ext uri="{BB962C8B-B14F-4D97-AF65-F5344CB8AC3E}">
        <p14:creationId xmlns:p14="http://schemas.microsoft.com/office/powerpoint/2010/main" val="1276909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53D19CE-793C-41E4-B8D8-64851C0A1CBD}"/>
              </a:ext>
            </a:extLst>
          </p:cNvPr>
          <p:cNvPicPr/>
          <p:nvPr/>
        </p:nvPicPr>
        <p:blipFill>
          <a:blip r:embed="rId3"/>
          <a:stretch>
            <a:fillRect/>
          </a:stretch>
        </p:blipFill>
        <p:spPr>
          <a:xfrm>
            <a:off x="0" y="0"/>
            <a:ext cx="12192000" cy="6858000"/>
          </a:xfrm>
          <a:prstGeom prst="rect">
            <a:avLst/>
          </a:prstGeom>
        </p:spPr>
      </p:pic>
      <p:sp useBgFill="1">
        <p:nvSpPr>
          <p:cNvPr id="14" name="Freeform 5">
            <a:extLst>
              <a:ext uri="{FF2B5EF4-FFF2-40B4-BE49-F238E27FC236}">
                <a16:creationId xmlns:a16="http://schemas.microsoft.com/office/drawing/2014/main" id="{37D54B6C-87D0-4C03-8335-3955179D2B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6748093" y="1371604"/>
            <a:ext cx="5624423"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 name="Title 1">
            <a:extLst>
              <a:ext uri="{FF2B5EF4-FFF2-40B4-BE49-F238E27FC236}">
                <a16:creationId xmlns:a16="http://schemas.microsoft.com/office/drawing/2014/main" id="{20DA56B2-4D55-49D1-BB43-277C83F7CD8D}"/>
              </a:ext>
            </a:extLst>
          </p:cNvPr>
          <p:cNvSpPr>
            <a:spLocks noGrp="1"/>
          </p:cNvSpPr>
          <p:nvPr>
            <p:ph type="title"/>
          </p:nvPr>
        </p:nvSpPr>
        <p:spPr>
          <a:xfrm>
            <a:off x="7780424" y="845389"/>
            <a:ext cx="3596420" cy="979017"/>
          </a:xfrm>
        </p:spPr>
        <p:txBody>
          <a:bodyPr vert="horz" lIns="91440" tIns="45720" rIns="91440" bIns="45720" rtlCol="0" anchor="b">
            <a:normAutofit/>
          </a:bodyPr>
          <a:lstStyle/>
          <a:p>
            <a:pPr algn="l"/>
            <a:r>
              <a:rPr lang="en-GB" sz="2400" dirty="0"/>
              <a:t>Results</a:t>
            </a:r>
          </a:p>
        </p:txBody>
      </p:sp>
      <p:sp>
        <p:nvSpPr>
          <p:cNvPr id="6" name="Text Placeholder 5">
            <a:extLst>
              <a:ext uri="{FF2B5EF4-FFF2-40B4-BE49-F238E27FC236}">
                <a16:creationId xmlns:a16="http://schemas.microsoft.com/office/drawing/2014/main" id="{60CE9F69-34EB-41DC-AAD5-3A462C07AF4E}"/>
              </a:ext>
            </a:extLst>
          </p:cNvPr>
          <p:cNvSpPr>
            <a:spLocks noGrp="1"/>
          </p:cNvSpPr>
          <p:nvPr>
            <p:ph type="body" sz="half" idx="2"/>
          </p:nvPr>
        </p:nvSpPr>
        <p:spPr>
          <a:xfrm>
            <a:off x="7780424" y="1968239"/>
            <a:ext cx="3531684" cy="2760172"/>
          </a:xfrm>
        </p:spPr>
        <p:txBody>
          <a:bodyPr vert="horz" lIns="91440" tIns="45720" rIns="91440" bIns="45720" rtlCol="0" anchor="t">
            <a:normAutofit/>
          </a:bodyPr>
          <a:lstStyle/>
          <a:p>
            <a:pPr algn="l"/>
            <a:r>
              <a:rPr lang="en-GB" dirty="0"/>
              <a:t>The three South London neighbourhoods which were clustered with Bedminster in the K-Means Clustering were:</a:t>
            </a:r>
          </a:p>
          <a:p>
            <a:pPr marL="285750" indent="-285750" algn="l">
              <a:buFont typeface="Arial" panose="020B0604020202020204" pitchFamily="34" charset="0"/>
              <a:buChar char="•"/>
            </a:pPr>
            <a:r>
              <a:rPr lang="en-GB" dirty="0"/>
              <a:t>Nine Elms, South Lambeth (SW8)</a:t>
            </a:r>
          </a:p>
          <a:p>
            <a:pPr marL="285750" indent="-285750" algn="l">
              <a:buFont typeface="Arial" panose="020B0604020202020204" pitchFamily="34" charset="0"/>
              <a:buChar char="•"/>
            </a:pPr>
            <a:r>
              <a:rPr lang="en-GB" dirty="0"/>
              <a:t>Balham (SW12)</a:t>
            </a:r>
          </a:p>
          <a:p>
            <a:pPr marL="285750" indent="-285750" algn="l">
              <a:buFont typeface="Arial" panose="020B0604020202020204" pitchFamily="34" charset="0"/>
              <a:buChar char="•"/>
            </a:pPr>
            <a:r>
              <a:rPr lang="en-GB" dirty="0"/>
              <a:t>Tooting (SW17)</a:t>
            </a:r>
          </a:p>
          <a:p>
            <a:pPr marL="285750" indent="-285750" algn="l">
              <a:buFont typeface="Arial" panose="020B0604020202020204" pitchFamily="34" charset="0"/>
              <a:buChar char="•"/>
            </a:pPr>
            <a:endParaRPr lang="en-GB" dirty="0"/>
          </a:p>
        </p:txBody>
      </p:sp>
      <p:cxnSp>
        <p:nvCxnSpPr>
          <p:cNvPr id="9" name="Straight Connector 8">
            <a:extLst>
              <a:ext uri="{FF2B5EF4-FFF2-40B4-BE49-F238E27FC236}">
                <a16:creationId xmlns:a16="http://schemas.microsoft.com/office/drawing/2014/main" id="{658629B2-B64D-4C33-9F96-A48D473460A9}"/>
              </a:ext>
            </a:extLst>
          </p:cNvPr>
          <p:cNvCxnSpPr/>
          <p:nvPr/>
        </p:nvCxnSpPr>
        <p:spPr>
          <a:xfrm flipH="1">
            <a:off x="3862137" y="4150895"/>
            <a:ext cx="4006516" cy="745958"/>
          </a:xfrm>
          <a:prstGeom prst="line">
            <a:avLst/>
          </a:prstGeom>
          <a:ln/>
        </p:spPr>
        <p:style>
          <a:lnRef idx="3">
            <a:schemeClr val="accent6"/>
          </a:lnRef>
          <a:fillRef idx="0">
            <a:schemeClr val="accent6"/>
          </a:fillRef>
          <a:effectRef idx="2">
            <a:schemeClr val="accent6"/>
          </a:effectRef>
          <a:fontRef idx="minor">
            <a:schemeClr val="tx1"/>
          </a:fontRef>
        </p:style>
      </p:cxnSp>
      <p:cxnSp>
        <p:nvCxnSpPr>
          <p:cNvPr id="11" name="Straight Connector 10">
            <a:extLst>
              <a:ext uri="{FF2B5EF4-FFF2-40B4-BE49-F238E27FC236}">
                <a16:creationId xmlns:a16="http://schemas.microsoft.com/office/drawing/2014/main" id="{96E4202B-85B4-40D5-9F08-1BCB3764AA32}"/>
              </a:ext>
            </a:extLst>
          </p:cNvPr>
          <p:cNvCxnSpPr>
            <a:cxnSpLocks/>
          </p:cNvCxnSpPr>
          <p:nvPr/>
        </p:nvCxnSpPr>
        <p:spPr>
          <a:xfrm flipH="1">
            <a:off x="4283242" y="3777916"/>
            <a:ext cx="3585411" cy="372979"/>
          </a:xfrm>
          <a:prstGeom prst="line">
            <a:avLst/>
          </a:prstGeom>
          <a:ln/>
        </p:spPr>
        <p:style>
          <a:lnRef idx="3">
            <a:schemeClr val="accent6"/>
          </a:lnRef>
          <a:fillRef idx="0">
            <a:schemeClr val="accent6"/>
          </a:fillRef>
          <a:effectRef idx="2">
            <a:schemeClr val="accent6"/>
          </a:effectRef>
          <a:fontRef idx="minor">
            <a:schemeClr val="tx1"/>
          </a:fontRef>
        </p:style>
      </p:cxnSp>
      <p:cxnSp>
        <p:nvCxnSpPr>
          <p:cNvPr id="13" name="Straight Connector 12">
            <a:extLst>
              <a:ext uri="{FF2B5EF4-FFF2-40B4-BE49-F238E27FC236}">
                <a16:creationId xmlns:a16="http://schemas.microsoft.com/office/drawing/2014/main" id="{90E31DF0-FC64-4B46-8122-62EEE2D6FD15}"/>
              </a:ext>
            </a:extLst>
          </p:cNvPr>
          <p:cNvCxnSpPr>
            <a:cxnSpLocks/>
          </p:cNvCxnSpPr>
          <p:nvPr/>
        </p:nvCxnSpPr>
        <p:spPr>
          <a:xfrm flipH="1" flipV="1">
            <a:off x="4776537" y="2671011"/>
            <a:ext cx="3092117" cy="715878"/>
          </a:xfrm>
          <a:prstGeom prst="line">
            <a:avLst/>
          </a:prstGeom>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84633165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Custom 35">
      <a:dk1>
        <a:sysClr val="windowText" lastClr="000000"/>
      </a:dk1>
      <a:lt1>
        <a:sysClr val="window" lastClr="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Custom 4">
      <a:majorFont>
        <a:latin typeface="Goudy Old Style"/>
        <a:ea typeface=""/>
        <a:cs typeface=""/>
      </a:majorFont>
      <a:minorFont>
        <a:latin typeface="Goudy Old Style"/>
        <a:ea typeface=""/>
        <a:cs typeface=""/>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2.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0585E981-8C91-4205-A0C3-C991F42B4C9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4B270AB-C138-415C-897E-3C24487DECF1}">
  <ds:schemaRefs>
    <ds:schemaRef ds:uri="http://schemas.microsoft.com/sharepoint/v3/contenttype/forms"/>
  </ds:schemaRefs>
</ds:datastoreItem>
</file>

<file path=customXml/itemProps3.xml><?xml version="1.0" encoding="utf-8"?>
<ds:datastoreItem xmlns:ds="http://schemas.openxmlformats.org/officeDocument/2006/customXml" ds:itemID="{2C4C00F4-06E9-43E3-AD97-88A857CEFA82}">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{FB46B678-2FCD-4768-97E0-8140F67D1F55}tf55705232_win32</Template>
  <TotalTime>86</TotalTime>
  <Words>792</Words>
  <Application>Microsoft Office PowerPoint</Application>
  <PresentationFormat>Widescreen</PresentationFormat>
  <Paragraphs>144</Paragraphs>
  <Slides>11</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Arial</vt:lpstr>
      <vt:lpstr>Arial Narrow</vt:lpstr>
      <vt:lpstr>Calibri</vt:lpstr>
      <vt:lpstr>Goudy Old Style</vt:lpstr>
      <vt:lpstr>Wingdings 2</vt:lpstr>
      <vt:lpstr>SlateVTI</vt:lpstr>
      <vt:lpstr>Capstone Project: Business Expansion</vt:lpstr>
      <vt:lpstr>Contents</vt:lpstr>
      <vt:lpstr>Introduction</vt:lpstr>
      <vt:lpstr>Data Requirements</vt:lpstr>
      <vt:lpstr>Data Requirements – data cleaning</vt:lpstr>
      <vt:lpstr>Methodology</vt:lpstr>
      <vt:lpstr>Methodology</vt:lpstr>
      <vt:lpstr>Methodology</vt:lpstr>
      <vt:lpstr>Results</vt:lpstr>
      <vt:lpstr>Discussion</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Capstone Project: Business Expansion</dc:title>
  <dc:creator>Richards, Nicky</dc:creator>
  <cp:lastModifiedBy>Nicky Richards</cp:lastModifiedBy>
  <cp:revision>8</cp:revision>
  <dcterms:created xsi:type="dcterms:W3CDTF">2021-09-05T15:35:35Z</dcterms:created>
  <dcterms:modified xsi:type="dcterms:W3CDTF">2021-09-05T17:02:33Z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SIP_Label_788c8a80-3a15-4016-b4c2-fc12516bfa38_Enabled">
    <vt:lpwstr>true</vt:lpwstr>
  </property>
  <property fmtid="{D5CDD505-2E9C-101B-9397-08002B2CF9AE}" pid="4" name="MSIP_Label_788c8a80-3a15-4016-b4c2-fc12516bfa38_SetDate">
    <vt:lpwstr>2021-09-05T16:54:58Z</vt:lpwstr>
  </property>
  <property fmtid="{D5CDD505-2E9C-101B-9397-08002B2CF9AE}" pid="5" name="MSIP_Label_788c8a80-3a15-4016-b4c2-fc12516bfa38_Method">
    <vt:lpwstr>Privileged</vt:lpwstr>
  </property>
  <property fmtid="{D5CDD505-2E9C-101B-9397-08002B2CF9AE}" pid="6" name="MSIP_Label_788c8a80-3a15-4016-b4c2-fc12516bfa38_Name">
    <vt:lpwstr>788c8a80-3a15-4016-b4c2-fc12516bfa38</vt:lpwstr>
  </property>
  <property fmtid="{D5CDD505-2E9C-101B-9397-08002B2CF9AE}" pid="7" name="MSIP_Label_788c8a80-3a15-4016-b4c2-fc12516bfa38_SiteId">
    <vt:lpwstr>ea80952e-a476-42d4-aaf4-5457852b0f7e</vt:lpwstr>
  </property>
  <property fmtid="{D5CDD505-2E9C-101B-9397-08002B2CF9AE}" pid="8" name="MSIP_Label_788c8a80-3a15-4016-b4c2-fc12516bfa38_ActionId">
    <vt:lpwstr>de497386-e381-4c69-b21c-5228efe356c8</vt:lpwstr>
  </property>
  <property fmtid="{D5CDD505-2E9C-101B-9397-08002B2CF9AE}" pid="9" name="MSIP_Label_788c8a80-3a15-4016-b4c2-fc12516bfa38_ContentBits">
    <vt:lpwstr>0</vt:lpwstr>
  </property>
</Properties>
</file>